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7" r:id="rId5"/>
    <p:sldId id="432" r:id="rId6"/>
    <p:sldId id="732" r:id="rId7"/>
    <p:sldId id="654" r:id="rId8"/>
    <p:sldId id="714" r:id="rId9"/>
    <p:sldId id="715" r:id="rId10"/>
    <p:sldId id="716" r:id="rId11"/>
    <p:sldId id="450" r:id="rId12"/>
    <p:sldId id="720" r:id="rId13"/>
    <p:sldId id="719" r:id="rId14"/>
    <p:sldId id="531" r:id="rId15"/>
    <p:sldId id="533" r:id="rId16"/>
    <p:sldId id="534" r:id="rId17"/>
    <p:sldId id="648" r:id="rId18"/>
    <p:sldId id="717" r:id="rId19"/>
    <p:sldId id="663" r:id="rId20"/>
    <p:sldId id="660" r:id="rId21"/>
    <p:sldId id="664" r:id="rId22"/>
    <p:sldId id="661" r:id="rId23"/>
    <p:sldId id="665" r:id="rId24"/>
    <p:sldId id="659" r:id="rId25"/>
    <p:sldId id="718" r:id="rId26"/>
    <p:sldId id="721" r:id="rId27"/>
    <p:sldId id="537" r:id="rId28"/>
    <p:sldId id="733" r:id="rId29"/>
    <p:sldId id="527" r:id="rId30"/>
    <p:sldId id="646" r:id="rId31"/>
    <p:sldId id="650" r:id="rId32"/>
    <p:sldId id="729" r:id="rId33"/>
    <p:sldId id="529" r:id="rId34"/>
    <p:sldId id="641" r:id="rId35"/>
    <p:sldId id="528" r:id="rId36"/>
    <p:sldId id="545" r:id="rId37"/>
    <p:sldId id="546" r:id="rId38"/>
    <p:sldId id="540" r:id="rId39"/>
    <p:sldId id="547" r:id="rId40"/>
    <p:sldId id="548" r:id="rId41"/>
    <p:sldId id="549" r:id="rId42"/>
    <p:sldId id="550" r:id="rId43"/>
    <p:sldId id="656" r:id="rId44"/>
    <p:sldId id="551" r:id="rId45"/>
    <p:sldId id="730" r:id="rId46"/>
    <p:sldId id="735" r:id="rId47"/>
    <p:sldId id="526"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EA0FB00-273D-4CF6-BA40-016558FF2460}">
          <p14:sldIdLst>
            <p14:sldId id="257"/>
            <p14:sldId id="432"/>
            <p14:sldId id="732"/>
          </p14:sldIdLst>
        </p14:section>
        <p14:section name="Neural networks" id="{8E982369-C63D-4FF6-BA99-B672059E671A}">
          <p14:sldIdLst>
            <p14:sldId id="654"/>
            <p14:sldId id="714"/>
            <p14:sldId id="715"/>
            <p14:sldId id="716"/>
            <p14:sldId id="450"/>
            <p14:sldId id="720"/>
            <p14:sldId id="719"/>
            <p14:sldId id="531"/>
            <p14:sldId id="533"/>
            <p14:sldId id="534"/>
            <p14:sldId id="648"/>
            <p14:sldId id="717"/>
            <p14:sldId id="663"/>
            <p14:sldId id="660"/>
            <p14:sldId id="664"/>
            <p14:sldId id="661"/>
            <p14:sldId id="665"/>
            <p14:sldId id="659"/>
            <p14:sldId id="718"/>
            <p14:sldId id="721"/>
            <p14:sldId id="537"/>
          </p14:sldIdLst>
        </p14:section>
        <p14:section name="Learning to rank" id="{B525D5C8-50EC-444A-B814-079831D4D7C7}">
          <p14:sldIdLst>
            <p14:sldId id="733"/>
            <p14:sldId id="527"/>
            <p14:sldId id="646"/>
            <p14:sldId id="650"/>
            <p14:sldId id="729"/>
            <p14:sldId id="529"/>
            <p14:sldId id="641"/>
            <p14:sldId id="528"/>
            <p14:sldId id="545"/>
            <p14:sldId id="546"/>
            <p14:sldId id="540"/>
            <p14:sldId id="547"/>
            <p14:sldId id="548"/>
            <p14:sldId id="549"/>
            <p14:sldId id="550"/>
            <p14:sldId id="656"/>
            <p14:sldId id="551"/>
          </p14:sldIdLst>
        </p14:section>
        <p14:section name="Conclusion" id="{1B2D2735-9BE4-4E93-B65B-4A8A2C55E72B}">
          <p14:sldIdLst>
            <p14:sldId id="730"/>
            <p14:sldId id="735"/>
            <p14:sldId id="5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6" autoAdjust="0"/>
    <p:restoredTop sz="94660"/>
  </p:normalViewPr>
  <p:slideViewPr>
    <p:cSldViewPr snapToGrid="0">
      <p:cViewPr varScale="1">
        <p:scale>
          <a:sx n="115" d="100"/>
          <a:sy n="115" d="100"/>
        </p:scale>
        <p:origin x="86" y="46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9B7F6-A922-477C-A398-D11E328728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1AC08EE8-9D2A-4ADA-B177-3E29DF4F1A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7A9D62AD-B738-407F-B955-179A265FCDC9}"/>
              </a:ext>
            </a:extLst>
          </p:cNvPr>
          <p:cNvSpPr>
            <a:spLocks noGrp="1"/>
          </p:cNvSpPr>
          <p:nvPr>
            <p:ph type="dt" sz="half" idx="10"/>
          </p:nvPr>
        </p:nvSpPr>
        <p:spPr/>
        <p:txBody>
          <a:bodyPr/>
          <a:lstStyle/>
          <a:p>
            <a:fld id="{90344B55-93E9-47CA-872F-70173BDD7951}" type="datetimeFigureOut">
              <a:rPr lang="en-CA" smtClean="0"/>
              <a:t>2022-05-24</a:t>
            </a:fld>
            <a:endParaRPr lang="en-CA"/>
          </a:p>
        </p:txBody>
      </p:sp>
      <p:sp>
        <p:nvSpPr>
          <p:cNvPr id="5" name="Footer Placeholder 4">
            <a:extLst>
              <a:ext uri="{FF2B5EF4-FFF2-40B4-BE49-F238E27FC236}">
                <a16:creationId xmlns:a16="http://schemas.microsoft.com/office/drawing/2014/main" id="{ED5A494B-8242-41F6-BA1D-9371B6D4E4C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3DC5B18-41F2-4D7E-95F0-051EE9B60CDA}"/>
              </a:ext>
            </a:extLst>
          </p:cNvPr>
          <p:cNvSpPr>
            <a:spLocks noGrp="1"/>
          </p:cNvSpPr>
          <p:nvPr>
            <p:ph type="sldNum" sz="quarter" idx="12"/>
          </p:nvPr>
        </p:nvSpPr>
        <p:spPr/>
        <p:txBody>
          <a:bodyPr/>
          <a:lstStyle/>
          <a:p>
            <a:fld id="{52A83E93-2DBD-405F-A268-ED0B777308BA}" type="slidenum">
              <a:rPr lang="en-CA" smtClean="0"/>
              <a:t>‹#›</a:t>
            </a:fld>
            <a:endParaRPr lang="en-CA"/>
          </a:p>
        </p:txBody>
      </p:sp>
    </p:spTree>
    <p:extLst>
      <p:ext uri="{BB962C8B-B14F-4D97-AF65-F5344CB8AC3E}">
        <p14:creationId xmlns:p14="http://schemas.microsoft.com/office/powerpoint/2010/main" val="1781121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2E9EE-20A5-403E-98A6-D16A16D5C2F7}"/>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9009C11F-937A-4A02-AF89-042963F7C58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3537272-8C9D-4E3E-B0ED-37E7EA41335D}"/>
              </a:ext>
            </a:extLst>
          </p:cNvPr>
          <p:cNvSpPr>
            <a:spLocks noGrp="1"/>
          </p:cNvSpPr>
          <p:nvPr>
            <p:ph type="dt" sz="half" idx="10"/>
          </p:nvPr>
        </p:nvSpPr>
        <p:spPr/>
        <p:txBody>
          <a:bodyPr/>
          <a:lstStyle/>
          <a:p>
            <a:fld id="{90344B55-93E9-47CA-872F-70173BDD7951}" type="datetimeFigureOut">
              <a:rPr lang="en-CA" smtClean="0"/>
              <a:t>2022-05-24</a:t>
            </a:fld>
            <a:endParaRPr lang="en-CA"/>
          </a:p>
        </p:txBody>
      </p:sp>
      <p:sp>
        <p:nvSpPr>
          <p:cNvPr id="5" name="Footer Placeholder 4">
            <a:extLst>
              <a:ext uri="{FF2B5EF4-FFF2-40B4-BE49-F238E27FC236}">
                <a16:creationId xmlns:a16="http://schemas.microsoft.com/office/drawing/2014/main" id="{B9A464C5-D40F-4943-B7F6-7F35A4A6781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3C13FEA-EC47-4D81-A491-B13F911FAF67}"/>
              </a:ext>
            </a:extLst>
          </p:cNvPr>
          <p:cNvSpPr>
            <a:spLocks noGrp="1"/>
          </p:cNvSpPr>
          <p:nvPr>
            <p:ph type="sldNum" sz="quarter" idx="12"/>
          </p:nvPr>
        </p:nvSpPr>
        <p:spPr/>
        <p:txBody>
          <a:bodyPr/>
          <a:lstStyle/>
          <a:p>
            <a:fld id="{52A83E93-2DBD-405F-A268-ED0B777308BA}" type="slidenum">
              <a:rPr lang="en-CA" smtClean="0"/>
              <a:t>‹#›</a:t>
            </a:fld>
            <a:endParaRPr lang="en-CA"/>
          </a:p>
        </p:txBody>
      </p:sp>
    </p:spTree>
    <p:extLst>
      <p:ext uri="{BB962C8B-B14F-4D97-AF65-F5344CB8AC3E}">
        <p14:creationId xmlns:p14="http://schemas.microsoft.com/office/powerpoint/2010/main" val="3000878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38223C-C171-4C8F-850A-A1A5E579358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06BFFCBE-47C6-4640-A472-1DA95560810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B0EB879-FC36-4601-90E8-F5CB97169C6E}"/>
              </a:ext>
            </a:extLst>
          </p:cNvPr>
          <p:cNvSpPr>
            <a:spLocks noGrp="1"/>
          </p:cNvSpPr>
          <p:nvPr>
            <p:ph type="dt" sz="half" idx="10"/>
          </p:nvPr>
        </p:nvSpPr>
        <p:spPr/>
        <p:txBody>
          <a:bodyPr/>
          <a:lstStyle/>
          <a:p>
            <a:fld id="{90344B55-93E9-47CA-872F-70173BDD7951}" type="datetimeFigureOut">
              <a:rPr lang="en-CA" smtClean="0"/>
              <a:t>2022-05-24</a:t>
            </a:fld>
            <a:endParaRPr lang="en-CA"/>
          </a:p>
        </p:txBody>
      </p:sp>
      <p:sp>
        <p:nvSpPr>
          <p:cNvPr id="5" name="Footer Placeholder 4">
            <a:extLst>
              <a:ext uri="{FF2B5EF4-FFF2-40B4-BE49-F238E27FC236}">
                <a16:creationId xmlns:a16="http://schemas.microsoft.com/office/drawing/2014/main" id="{6C6E1FF1-61D6-47F7-B646-5CC2D0658AD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26334CE-21B2-41D2-A41E-CCAD72BF8759}"/>
              </a:ext>
            </a:extLst>
          </p:cNvPr>
          <p:cNvSpPr>
            <a:spLocks noGrp="1"/>
          </p:cNvSpPr>
          <p:nvPr>
            <p:ph type="sldNum" sz="quarter" idx="12"/>
          </p:nvPr>
        </p:nvSpPr>
        <p:spPr/>
        <p:txBody>
          <a:bodyPr/>
          <a:lstStyle/>
          <a:p>
            <a:fld id="{52A83E93-2DBD-405F-A268-ED0B777308BA}" type="slidenum">
              <a:rPr lang="en-CA" smtClean="0"/>
              <a:t>‹#›</a:t>
            </a:fld>
            <a:endParaRPr lang="en-CA"/>
          </a:p>
        </p:txBody>
      </p:sp>
    </p:spTree>
    <p:extLst>
      <p:ext uri="{BB962C8B-B14F-4D97-AF65-F5344CB8AC3E}">
        <p14:creationId xmlns:p14="http://schemas.microsoft.com/office/powerpoint/2010/main" val="3662661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7E2D3-C9F3-40D4-A38E-45DC8FF38292}"/>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A7414DA-5C60-486F-8976-04AC7D8645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B17DDDF-E78A-4F99-B949-40F4D9373931}"/>
              </a:ext>
            </a:extLst>
          </p:cNvPr>
          <p:cNvSpPr>
            <a:spLocks noGrp="1"/>
          </p:cNvSpPr>
          <p:nvPr>
            <p:ph type="dt" sz="half" idx="10"/>
          </p:nvPr>
        </p:nvSpPr>
        <p:spPr/>
        <p:txBody>
          <a:bodyPr/>
          <a:lstStyle/>
          <a:p>
            <a:fld id="{90344B55-93E9-47CA-872F-70173BDD7951}" type="datetimeFigureOut">
              <a:rPr lang="en-CA" smtClean="0"/>
              <a:t>2022-05-24</a:t>
            </a:fld>
            <a:endParaRPr lang="en-CA"/>
          </a:p>
        </p:txBody>
      </p:sp>
      <p:sp>
        <p:nvSpPr>
          <p:cNvPr id="5" name="Footer Placeholder 4">
            <a:extLst>
              <a:ext uri="{FF2B5EF4-FFF2-40B4-BE49-F238E27FC236}">
                <a16:creationId xmlns:a16="http://schemas.microsoft.com/office/drawing/2014/main" id="{820D900E-0192-4BA1-8441-4EB8008720F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47FF073-461B-452B-9666-13D96E4C0BB9}"/>
              </a:ext>
            </a:extLst>
          </p:cNvPr>
          <p:cNvSpPr>
            <a:spLocks noGrp="1"/>
          </p:cNvSpPr>
          <p:nvPr>
            <p:ph type="sldNum" sz="quarter" idx="12"/>
          </p:nvPr>
        </p:nvSpPr>
        <p:spPr/>
        <p:txBody>
          <a:bodyPr/>
          <a:lstStyle/>
          <a:p>
            <a:fld id="{52A83E93-2DBD-405F-A268-ED0B777308BA}" type="slidenum">
              <a:rPr lang="en-CA" smtClean="0"/>
              <a:t>‹#›</a:t>
            </a:fld>
            <a:endParaRPr lang="en-CA"/>
          </a:p>
        </p:txBody>
      </p:sp>
    </p:spTree>
    <p:extLst>
      <p:ext uri="{BB962C8B-B14F-4D97-AF65-F5344CB8AC3E}">
        <p14:creationId xmlns:p14="http://schemas.microsoft.com/office/powerpoint/2010/main" val="1642323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984C4-A247-4CF1-82B8-C6A1225951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17DEC07A-9C40-4803-8292-2FC098729C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639370-0FC6-4659-A289-31F930DE7DAB}"/>
              </a:ext>
            </a:extLst>
          </p:cNvPr>
          <p:cNvSpPr>
            <a:spLocks noGrp="1"/>
          </p:cNvSpPr>
          <p:nvPr>
            <p:ph type="dt" sz="half" idx="10"/>
          </p:nvPr>
        </p:nvSpPr>
        <p:spPr/>
        <p:txBody>
          <a:bodyPr/>
          <a:lstStyle/>
          <a:p>
            <a:fld id="{90344B55-93E9-47CA-872F-70173BDD7951}" type="datetimeFigureOut">
              <a:rPr lang="en-CA" smtClean="0"/>
              <a:t>2022-05-24</a:t>
            </a:fld>
            <a:endParaRPr lang="en-CA"/>
          </a:p>
        </p:txBody>
      </p:sp>
      <p:sp>
        <p:nvSpPr>
          <p:cNvPr id="5" name="Footer Placeholder 4">
            <a:extLst>
              <a:ext uri="{FF2B5EF4-FFF2-40B4-BE49-F238E27FC236}">
                <a16:creationId xmlns:a16="http://schemas.microsoft.com/office/drawing/2014/main" id="{66C94284-1C68-4756-9FBB-028F7516515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4423A65-4F96-4A9E-A0FF-47A0BA401FAF}"/>
              </a:ext>
            </a:extLst>
          </p:cNvPr>
          <p:cNvSpPr>
            <a:spLocks noGrp="1"/>
          </p:cNvSpPr>
          <p:nvPr>
            <p:ph type="sldNum" sz="quarter" idx="12"/>
          </p:nvPr>
        </p:nvSpPr>
        <p:spPr/>
        <p:txBody>
          <a:bodyPr/>
          <a:lstStyle/>
          <a:p>
            <a:fld id="{52A83E93-2DBD-405F-A268-ED0B777308BA}" type="slidenum">
              <a:rPr lang="en-CA" smtClean="0"/>
              <a:t>‹#›</a:t>
            </a:fld>
            <a:endParaRPr lang="en-CA"/>
          </a:p>
        </p:txBody>
      </p:sp>
    </p:spTree>
    <p:extLst>
      <p:ext uri="{BB962C8B-B14F-4D97-AF65-F5344CB8AC3E}">
        <p14:creationId xmlns:p14="http://schemas.microsoft.com/office/powerpoint/2010/main" val="769785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86B87-A238-4B11-942E-E6E6E2866EAC}"/>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267404EA-1CBB-4D88-9660-A247BEE471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380DFF78-7E79-463A-8246-F60191F73AF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51F777E1-21D4-4C71-9169-EEAC564B6B1A}"/>
              </a:ext>
            </a:extLst>
          </p:cNvPr>
          <p:cNvSpPr>
            <a:spLocks noGrp="1"/>
          </p:cNvSpPr>
          <p:nvPr>
            <p:ph type="dt" sz="half" idx="10"/>
          </p:nvPr>
        </p:nvSpPr>
        <p:spPr/>
        <p:txBody>
          <a:bodyPr/>
          <a:lstStyle/>
          <a:p>
            <a:fld id="{90344B55-93E9-47CA-872F-70173BDD7951}" type="datetimeFigureOut">
              <a:rPr lang="en-CA" smtClean="0"/>
              <a:t>2022-05-24</a:t>
            </a:fld>
            <a:endParaRPr lang="en-CA"/>
          </a:p>
        </p:txBody>
      </p:sp>
      <p:sp>
        <p:nvSpPr>
          <p:cNvPr id="6" name="Footer Placeholder 5">
            <a:extLst>
              <a:ext uri="{FF2B5EF4-FFF2-40B4-BE49-F238E27FC236}">
                <a16:creationId xmlns:a16="http://schemas.microsoft.com/office/drawing/2014/main" id="{6A691CC0-3624-457A-B1A3-C5B7A3983F5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8F5A689-CB79-4E2C-A4FE-6431B2B0AA3F}"/>
              </a:ext>
            </a:extLst>
          </p:cNvPr>
          <p:cNvSpPr>
            <a:spLocks noGrp="1"/>
          </p:cNvSpPr>
          <p:nvPr>
            <p:ph type="sldNum" sz="quarter" idx="12"/>
          </p:nvPr>
        </p:nvSpPr>
        <p:spPr/>
        <p:txBody>
          <a:bodyPr/>
          <a:lstStyle/>
          <a:p>
            <a:fld id="{52A83E93-2DBD-405F-A268-ED0B777308BA}" type="slidenum">
              <a:rPr lang="en-CA" smtClean="0"/>
              <a:t>‹#›</a:t>
            </a:fld>
            <a:endParaRPr lang="en-CA"/>
          </a:p>
        </p:txBody>
      </p:sp>
    </p:spTree>
    <p:extLst>
      <p:ext uri="{BB962C8B-B14F-4D97-AF65-F5344CB8AC3E}">
        <p14:creationId xmlns:p14="http://schemas.microsoft.com/office/powerpoint/2010/main" val="3100602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671CA-F2D0-45D0-A0B7-356870103AA9}"/>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DEE1443-18F9-439C-88DA-4F1F0D15C5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04A10A-3C09-45AA-9E4B-F1A80AEF7A6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7839BE47-C9BB-43FB-9900-6D967559ED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C2456AA-BE1B-4401-A068-375CDF91A3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C3181176-F8F0-454D-A6CF-18A3AC3FBD8E}"/>
              </a:ext>
            </a:extLst>
          </p:cNvPr>
          <p:cNvSpPr>
            <a:spLocks noGrp="1"/>
          </p:cNvSpPr>
          <p:nvPr>
            <p:ph type="dt" sz="half" idx="10"/>
          </p:nvPr>
        </p:nvSpPr>
        <p:spPr/>
        <p:txBody>
          <a:bodyPr/>
          <a:lstStyle/>
          <a:p>
            <a:fld id="{90344B55-93E9-47CA-872F-70173BDD7951}" type="datetimeFigureOut">
              <a:rPr lang="en-CA" smtClean="0"/>
              <a:t>2022-05-24</a:t>
            </a:fld>
            <a:endParaRPr lang="en-CA"/>
          </a:p>
        </p:txBody>
      </p:sp>
      <p:sp>
        <p:nvSpPr>
          <p:cNvPr id="8" name="Footer Placeholder 7">
            <a:extLst>
              <a:ext uri="{FF2B5EF4-FFF2-40B4-BE49-F238E27FC236}">
                <a16:creationId xmlns:a16="http://schemas.microsoft.com/office/drawing/2014/main" id="{00C720FD-9A72-4601-B374-70CEB8B1F4D8}"/>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33600EC9-18DC-48A7-A014-41FFCB7BFC22}"/>
              </a:ext>
            </a:extLst>
          </p:cNvPr>
          <p:cNvSpPr>
            <a:spLocks noGrp="1"/>
          </p:cNvSpPr>
          <p:nvPr>
            <p:ph type="sldNum" sz="quarter" idx="12"/>
          </p:nvPr>
        </p:nvSpPr>
        <p:spPr/>
        <p:txBody>
          <a:bodyPr/>
          <a:lstStyle/>
          <a:p>
            <a:fld id="{52A83E93-2DBD-405F-A268-ED0B777308BA}" type="slidenum">
              <a:rPr lang="en-CA" smtClean="0"/>
              <a:t>‹#›</a:t>
            </a:fld>
            <a:endParaRPr lang="en-CA"/>
          </a:p>
        </p:txBody>
      </p:sp>
    </p:spTree>
    <p:extLst>
      <p:ext uri="{BB962C8B-B14F-4D97-AF65-F5344CB8AC3E}">
        <p14:creationId xmlns:p14="http://schemas.microsoft.com/office/powerpoint/2010/main" val="2768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943E-A2F6-434E-9180-45E9E70C10C2}"/>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F9D7A02A-C2A0-42AC-BA2F-0A70814D4D43}"/>
              </a:ext>
            </a:extLst>
          </p:cNvPr>
          <p:cNvSpPr>
            <a:spLocks noGrp="1"/>
          </p:cNvSpPr>
          <p:nvPr>
            <p:ph type="dt" sz="half" idx="10"/>
          </p:nvPr>
        </p:nvSpPr>
        <p:spPr/>
        <p:txBody>
          <a:bodyPr/>
          <a:lstStyle/>
          <a:p>
            <a:fld id="{90344B55-93E9-47CA-872F-70173BDD7951}" type="datetimeFigureOut">
              <a:rPr lang="en-CA" smtClean="0"/>
              <a:t>2022-05-24</a:t>
            </a:fld>
            <a:endParaRPr lang="en-CA"/>
          </a:p>
        </p:txBody>
      </p:sp>
      <p:sp>
        <p:nvSpPr>
          <p:cNvPr id="4" name="Footer Placeholder 3">
            <a:extLst>
              <a:ext uri="{FF2B5EF4-FFF2-40B4-BE49-F238E27FC236}">
                <a16:creationId xmlns:a16="http://schemas.microsoft.com/office/drawing/2014/main" id="{AD3E37CA-0A90-4B54-97E1-21D793D461D3}"/>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45AEDC27-61AE-4379-9E07-73FABCD989D0}"/>
              </a:ext>
            </a:extLst>
          </p:cNvPr>
          <p:cNvSpPr>
            <a:spLocks noGrp="1"/>
          </p:cNvSpPr>
          <p:nvPr>
            <p:ph type="sldNum" sz="quarter" idx="12"/>
          </p:nvPr>
        </p:nvSpPr>
        <p:spPr/>
        <p:txBody>
          <a:bodyPr/>
          <a:lstStyle/>
          <a:p>
            <a:fld id="{52A83E93-2DBD-405F-A268-ED0B777308BA}" type="slidenum">
              <a:rPr lang="en-CA" smtClean="0"/>
              <a:t>‹#›</a:t>
            </a:fld>
            <a:endParaRPr lang="en-CA"/>
          </a:p>
        </p:txBody>
      </p:sp>
    </p:spTree>
    <p:extLst>
      <p:ext uri="{BB962C8B-B14F-4D97-AF65-F5344CB8AC3E}">
        <p14:creationId xmlns:p14="http://schemas.microsoft.com/office/powerpoint/2010/main" val="282752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EE5A6B-E4ED-423C-AE42-6D7FC6B8E6C7}"/>
              </a:ext>
            </a:extLst>
          </p:cNvPr>
          <p:cNvSpPr>
            <a:spLocks noGrp="1"/>
          </p:cNvSpPr>
          <p:nvPr>
            <p:ph type="dt" sz="half" idx="10"/>
          </p:nvPr>
        </p:nvSpPr>
        <p:spPr/>
        <p:txBody>
          <a:bodyPr/>
          <a:lstStyle/>
          <a:p>
            <a:fld id="{90344B55-93E9-47CA-872F-70173BDD7951}" type="datetimeFigureOut">
              <a:rPr lang="en-CA" smtClean="0"/>
              <a:t>2022-05-24</a:t>
            </a:fld>
            <a:endParaRPr lang="en-CA"/>
          </a:p>
        </p:txBody>
      </p:sp>
      <p:sp>
        <p:nvSpPr>
          <p:cNvPr id="3" name="Footer Placeholder 2">
            <a:extLst>
              <a:ext uri="{FF2B5EF4-FFF2-40B4-BE49-F238E27FC236}">
                <a16:creationId xmlns:a16="http://schemas.microsoft.com/office/drawing/2014/main" id="{AA9E978E-0605-40A0-85A7-4DDF282662B7}"/>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90727D04-7036-4279-AA34-A06B7539FD08}"/>
              </a:ext>
            </a:extLst>
          </p:cNvPr>
          <p:cNvSpPr>
            <a:spLocks noGrp="1"/>
          </p:cNvSpPr>
          <p:nvPr>
            <p:ph type="sldNum" sz="quarter" idx="12"/>
          </p:nvPr>
        </p:nvSpPr>
        <p:spPr/>
        <p:txBody>
          <a:bodyPr/>
          <a:lstStyle/>
          <a:p>
            <a:fld id="{52A83E93-2DBD-405F-A268-ED0B777308BA}" type="slidenum">
              <a:rPr lang="en-CA" smtClean="0"/>
              <a:t>‹#›</a:t>
            </a:fld>
            <a:endParaRPr lang="en-CA"/>
          </a:p>
        </p:txBody>
      </p:sp>
    </p:spTree>
    <p:extLst>
      <p:ext uri="{BB962C8B-B14F-4D97-AF65-F5344CB8AC3E}">
        <p14:creationId xmlns:p14="http://schemas.microsoft.com/office/powerpoint/2010/main" val="16213257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7983F-ED54-4DCB-AACE-73B5F11CAF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62081833-82EE-4CA7-8750-CA72882ADE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ABBA3307-212E-48C0-A576-C7887793A9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001693-C20C-4B96-859F-AB9C8E2A3D12}"/>
              </a:ext>
            </a:extLst>
          </p:cNvPr>
          <p:cNvSpPr>
            <a:spLocks noGrp="1"/>
          </p:cNvSpPr>
          <p:nvPr>
            <p:ph type="dt" sz="half" idx="10"/>
          </p:nvPr>
        </p:nvSpPr>
        <p:spPr/>
        <p:txBody>
          <a:bodyPr/>
          <a:lstStyle/>
          <a:p>
            <a:fld id="{90344B55-93E9-47CA-872F-70173BDD7951}" type="datetimeFigureOut">
              <a:rPr lang="en-CA" smtClean="0"/>
              <a:t>2022-05-24</a:t>
            </a:fld>
            <a:endParaRPr lang="en-CA"/>
          </a:p>
        </p:txBody>
      </p:sp>
      <p:sp>
        <p:nvSpPr>
          <p:cNvPr id="6" name="Footer Placeholder 5">
            <a:extLst>
              <a:ext uri="{FF2B5EF4-FFF2-40B4-BE49-F238E27FC236}">
                <a16:creationId xmlns:a16="http://schemas.microsoft.com/office/drawing/2014/main" id="{49B61D90-F255-4985-85FA-0FD0C4236FD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F60664D-FEC9-411C-A56B-165EEE479F4E}"/>
              </a:ext>
            </a:extLst>
          </p:cNvPr>
          <p:cNvSpPr>
            <a:spLocks noGrp="1"/>
          </p:cNvSpPr>
          <p:nvPr>
            <p:ph type="sldNum" sz="quarter" idx="12"/>
          </p:nvPr>
        </p:nvSpPr>
        <p:spPr/>
        <p:txBody>
          <a:bodyPr/>
          <a:lstStyle/>
          <a:p>
            <a:fld id="{52A83E93-2DBD-405F-A268-ED0B777308BA}" type="slidenum">
              <a:rPr lang="en-CA" smtClean="0"/>
              <a:t>‹#›</a:t>
            </a:fld>
            <a:endParaRPr lang="en-CA"/>
          </a:p>
        </p:txBody>
      </p:sp>
    </p:spTree>
    <p:extLst>
      <p:ext uri="{BB962C8B-B14F-4D97-AF65-F5344CB8AC3E}">
        <p14:creationId xmlns:p14="http://schemas.microsoft.com/office/powerpoint/2010/main" val="233897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FE76F-51E8-4DFD-B3F5-8A27708E8D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34B6D54B-F6C2-4C6F-B952-EDF2557C1C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0E589B29-E599-4469-BBC0-48E3EF4678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D08339-4110-4BD4-AED7-6C307115B275}"/>
              </a:ext>
            </a:extLst>
          </p:cNvPr>
          <p:cNvSpPr>
            <a:spLocks noGrp="1"/>
          </p:cNvSpPr>
          <p:nvPr>
            <p:ph type="dt" sz="half" idx="10"/>
          </p:nvPr>
        </p:nvSpPr>
        <p:spPr/>
        <p:txBody>
          <a:bodyPr/>
          <a:lstStyle/>
          <a:p>
            <a:fld id="{90344B55-93E9-47CA-872F-70173BDD7951}" type="datetimeFigureOut">
              <a:rPr lang="en-CA" smtClean="0"/>
              <a:t>2022-05-24</a:t>
            </a:fld>
            <a:endParaRPr lang="en-CA"/>
          </a:p>
        </p:txBody>
      </p:sp>
      <p:sp>
        <p:nvSpPr>
          <p:cNvPr id="6" name="Footer Placeholder 5">
            <a:extLst>
              <a:ext uri="{FF2B5EF4-FFF2-40B4-BE49-F238E27FC236}">
                <a16:creationId xmlns:a16="http://schemas.microsoft.com/office/drawing/2014/main" id="{EA6DC80D-BA1F-4AAF-90D2-0F028FC99D9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F7EAB850-112F-41E1-8AD5-8DF33008E238}"/>
              </a:ext>
            </a:extLst>
          </p:cNvPr>
          <p:cNvSpPr>
            <a:spLocks noGrp="1"/>
          </p:cNvSpPr>
          <p:nvPr>
            <p:ph type="sldNum" sz="quarter" idx="12"/>
          </p:nvPr>
        </p:nvSpPr>
        <p:spPr/>
        <p:txBody>
          <a:bodyPr/>
          <a:lstStyle/>
          <a:p>
            <a:fld id="{52A83E93-2DBD-405F-A268-ED0B777308BA}" type="slidenum">
              <a:rPr lang="en-CA" smtClean="0"/>
              <a:t>‹#›</a:t>
            </a:fld>
            <a:endParaRPr lang="en-CA"/>
          </a:p>
        </p:txBody>
      </p:sp>
    </p:spTree>
    <p:extLst>
      <p:ext uri="{BB962C8B-B14F-4D97-AF65-F5344CB8AC3E}">
        <p14:creationId xmlns:p14="http://schemas.microsoft.com/office/powerpoint/2010/main" val="1480399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A8516C-833A-4D01-9642-3070410547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99B90285-1B20-4109-9760-D25A565096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0DA73B3-147B-481E-BB77-93EDE10C28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344B55-93E9-47CA-872F-70173BDD7951}" type="datetimeFigureOut">
              <a:rPr lang="en-CA" smtClean="0"/>
              <a:t>2022-05-24</a:t>
            </a:fld>
            <a:endParaRPr lang="en-CA"/>
          </a:p>
        </p:txBody>
      </p:sp>
      <p:sp>
        <p:nvSpPr>
          <p:cNvPr id="5" name="Footer Placeholder 4">
            <a:extLst>
              <a:ext uri="{FF2B5EF4-FFF2-40B4-BE49-F238E27FC236}">
                <a16:creationId xmlns:a16="http://schemas.microsoft.com/office/drawing/2014/main" id="{297716D7-C936-4799-BA3F-4570B94FB2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D5FD643E-DDA3-4EBB-81B8-E0CD57E393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A83E93-2DBD-405F-A268-ED0B777308BA}" type="slidenum">
              <a:rPr lang="en-CA" smtClean="0"/>
              <a:t>‹#›</a:t>
            </a:fld>
            <a:endParaRPr lang="en-CA"/>
          </a:p>
        </p:txBody>
      </p:sp>
    </p:spTree>
    <p:extLst>
      <p:ext uri="{BB962C8B-B14F-4D97-AF65-F5344CB8AC3E}">
        <p14:creationId xmlns:p14="http://schemas.microsoft.com/office/powerpoint/2010/main" val="13662207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320.png"/><Relationship Id="rId7" Type="http://schemas.openxmlformats.org/officeDocument/2006/relationships/image" Target="../media/image23.png"/><Relationship Id="rId2" Type="http://schemas.openxmlformats.org/officeDocument/2006/relationships/image" Target="../media/image310.png"/><Relationship Id="rId1" Type="http://schemas.openxmlformats.org/officeDocument/2006/relationships/slideLayout" Target="../slideLayouts/slideLayout8.xml"/><Relationship Id="rId6" Type="http://schemas.microsoft.com/office/2007/relationships/hdphoto" Target="../media/hdphoto5.wdp"/><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4.png"/><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8.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16.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140.png"/><Relationship Id="rId7" Type="http://schemas.openxmlformats.org/officeDocument/2006/relationships/image" Target="../media/image180.png"/><Relationship Id="rId2" Type="http://schemas.openxmlformats.org/officeDocument/2006/relationships/image" Target="../media/image230.png"/><Relationship Id="rId1" Type="http://schemas.openxmlformats.org/officeDocument/2006/relationships/slideLayout" Target="../slideLayouts/slideLayout8.xml"/><Relationship Id="rId6" Type="http://schemas.openxmlformats.org/officeDocument/2006/relationships/image" Target="../media/image170.png"/><Relationship Id="rId11" Type="http://schemas.openxmlformats.org/officeDocument/2006/relationships/image" Target="../media/image250.png"/><Relationship Id="rId5" Type="http://schemas.openxmlformats.org/officeDocument/2006/relationships/image" Target="../media/image160.png"/><Relationship Id="rId10" Type="http://schemas.openxmlformats.org/officeDocument/2006/relationships/image" Target="../media/image210.png"/><Relationship Id="rId4" Type="http://schemas.openxmlformats.org/officeDocument/2006/relationships/image" Target="../media/image150.png"/><Relationship Id="rId9" Type="http://schemas.openxmlformats.org/officeDocument/2006/relationships/image" Target="../media/image200.png"/></Relationships>
</file>

<file path=ppt/slides/_rels/slide17.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140.png"/><Relationship Id="rId7" Type="http://schemas.openxmlformats.org/officeDocument/2006/relationships/image" Target="../media/image180.png"/><Relationship Id="rId2" Type="http://schemas.openxmlformats.org/officeDocument/2006/relationships/image" Target="../media/image260.png"/><Relationship Id="rId1" Type="http://schemas.openxmlformats.org/officeDocument/2006/relationships/slideLayout" Target="../slideLayouts/slideLayout8.xml"/><Relationship Id="rId6" Type="http://schemas.openxmlformats.org/officeDocument/2006/relationships/image" Target="../media/image170.png"/><Relationship Id="rId11" Type="http://schemas.openxmlformats.org/officeDocument/2006/relationships/image" Target="../media/image250.png"/><Relationship Id="rId5" Type="http://schemas.openxmlformats.org/officeDocument/2006/relationships/image" Target="../media/image160.png"/><Relationship Id="rId10" Type="http://schemas.openxmlformats.org/officeDocument/2006/relationships/image" Target="../media/image210.png"/><Relationship Id="rId4" Type="http://schemas.openxmlformats.org/officeDocument/2006/relationships/image" Target="../media/image150.png"/><Relationship Id="rId9" Type="http://schemas.openxmlformats.org/officeDocument/2006/relationships/image" Target="../media/image200.png"/></Relationships>
</file>

<file path=ppt/slides/_rels/slide18.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140.png"/><Relationship Id="rId7" Type="http://schemas.openxmlformats.org/officeDocument/2006/relationships/image" Target="../media/image180.png"/><Relationship Id="rId2" Type="http://schemas.openxmlformats.org/officeDocument/2006/relationships/image" Target="../media/image270.png"/><Relationship Id="rId1" Type="http://schemas.openxmlformats.org/officeDocument/2006/relationships/slideLayout" Target="../slideLayouts/slideLayout8.xml"/><Relationship Id="rId6" Type="http://schemas.openxmlformats.org/officeDocument/2006/relationships/image" Target="../media/image170.png"/><Relationship Id="rId11" Type="http://schemas.openxmlformats.org/officeDocument/2006/relationships/image" Target="../media/image250.png"/><Relationship Id="rId5" Type="http://schemas.openxmlformats.org/officeDocument/2006/relationships/image" Target="../media/image160.png"/><Relationship Id="rId10" Type="http://schemas.openxmlformats.org/officeDocument/2006/relationships/image" Target="../media/image210.png"/><Relationship Id="rId4" Type="http://schemas.openxmlformats.org/officeDocument/2006/relationships/image" Target="../media/image150.png"/><Relationship Id="rId9" Type="http://schemas.openxmlformats.org/officeDocument/2006/relationships/image" Target="../media/image200.png"/></Relationships>
</file>

<file path=ppt/slides/_rels/slide19.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140.png"/><Relationship Id="rId7" Type="http://schemas.openxmlformats.org/officeDocument/2006/relationships/image" Target="../media/image180.png"/><Relationship Id="rId2" Type="http://schemas.openxmlformats.org/officeDocument/2006/relationships/image" Target="../media/image280.png"/><Relationship Id="rId1" Type="http://schemas.openxmlformats.org/officeDocument/2006/relationships/slideLayout" Target="../slideLayouts/slideLayout8.xml"/><Relationship Id="rId6" Type="http://schemas.openxmlformats.org/officeDocument/2006/relationships/image" Target="../media/image170.png"/><Relationship Id="rId11" Type="http://schemas.openxmlformats.org/officeDocument/2006/relationships/image" Target="../media/image250.png"/><Relationship Id="rId5" Type="http://schemas.openxmlformats.org/officeDocument/2006/relationships/image" Target="../media/image160.png"/><Relationship Id="rId10" Type="http://schemas.openxmlformats.org/officeDocument/2006/relationships/image" Target="../media/image210.png"/><Relationship Id="rId4" Type="http://schemas.openxmlformats.org/officeDocument/2006/relationships/image" Target="../media/image150.png"/><Relationship Id="rId9" Type="http://schemas.openxmlformats.org/officeDocument/2006/relationships/image" Target="../media/image200.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bit.ly/fntir-neural" TargetMode="Externa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140.png"/><Relationship Id="rId7" Type="http://schemas.openxmlformats.org/officeDocument/2006/relationships/image" Target="../media/image180.png"/><Relationship Id="rId2" Type="http://schemas.openxmlformats.org/officeDocument/2006/relationships/image" Target="../media/image290.png"/><Relationship Id="rId1" Type="http://schemas.openxmlformats.org/officeDocument/2006/relationships/slideLayout" Target="../slideLayouts/slideLayout8.xml"/><Relationship Id="rId6" Type="http://schemas.openxmlformats.org/officeDocument/2006/relationships/image" Target="../media/image170.png"/><Relationship Id="rId11" Type="http://schemas.openxmlformats.org/officeDocument/2006/relationships/image" Target="../media/image250.png"/><Relationship Id="rId5" Type="http://schemas.openxmlformats.org/officeDocument/2006/relationships/image" Target="../media/image160.png"/><Relationship Id="rId10" Type="http://schemas.openxmlformats.org/officeDocument/2006/relationships/image" Target="../media/image210.png"/><Relationship Id="rId4" Type="http://schemas.openxmlformats.org/officeDocument/2006/relationships/image" Target="../media/image150.png"/><Relationship Id="rId9" Type="http://schemas.openxmlformats.org/officeDocument/2006/relationships/image" Target="../media/image200.png"/></Relationships>
</file>

<file path=ppt/slides/_rels/slide21.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140.png"/><Relationship Id="rId7" Type="http://schemas.openxmlformats.org/officeDocument/2006/relationships/image" Target="../media/image180.png"/><Relationship Id="rId2" Type="http://schemas.openxmlformats.org/officeDocument/2006/relationships/image" Target="../media/image42.png"/><Relationship Id="rId1" Type="http://schemas.openxmlformats.org/officeDocument/2006/relationships/slideLayout" Target="../slideLayouts/slideLayout8.xml"/><Relationship Id="rId6" Type="http://schemas.openxmlformats.org/officeDocument/2006/relationships/image" Target="../media/image170.png"/><Relationship Id="rId11" Type="http://schemas.openxmlformats.org/officeDocument/2006/relationships/image" Target="../media/image250.png"/><Relationship Id="rId5" Type="http://schemas.openxmlformats.org/officeDocument/2006/relationships/image" Target="../media/image160.png"/><Relationship Id="rId10" Type="http://schemas.openxmlformats.org/officeDocument/2006/relationships/image" Target="../media/image210.png"/><Relationship Id="rId4" Type="http://schemas.openxmlformats.org/officeDocument/2006/relationships/image" Target="../media/image150.png"/><Relationship Id="rId9" Type="http://schemas.openxmlformats.org/officeDocument/2006/relationships/image" Target="../media/image200.png"/></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spacemanidol/AFIRMDeepLearning2020/blob/master/NNPrimer.ipynb" TargetMode="Externa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hyperlink" Target="https://storage.googleapis.com/pub-tools-public-publication-data/pdf/45530.pdf" TargetMode="External"/><Relationship Id="rId2" Type="http://schemas.openxmlformats.org/officeDocument/2006/relationships/hyperlink" Target="http://www.cda.cn/uploadfile/image/20151220/20151220115436_46293.pdf" TargetMode="External"/><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54.png"/><Relationship Id="rId1" Type="http://schemas.openxmlformats.org/officeDocument/2006/relationships/slideLayout" Target="../slideLayouts/slideLayout8.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slide" Target="slide25.xml"/><Relationship Id="rId4" Type="http://schemas.openxmlformats.org/officeDocument/2006/relationships/slide" Target="slide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hyperlink" Target="http://159.226.40.238/~junxu/publications/IRJ2010_LETOR.pdf"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www.cda.cn/uploadfile/image/20151220/20151220115436_46293.pdf" TargetMode="External"/><Relationship Id="rId2" Type="http://schemas.openxmlformats.org/officeDocument/2006/relationships/image" Target="../media/image94.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90.png"/><Relationship Id="rId1" Type="http://schemas.openxmlformats.org/officeDocument/2006/relationships/slideLayout" Target="../slideLayouts/slideLayout8.xml"/><Relationship Id="rId6" Type="http://schemas.openxmlformats.org/officeDocument/2006/relationships/hyperlink" Target="https://link.springer.com/chapter/10.1007/11776420_44" TargetMode="External"/><Relationship Id="rId5" Type="http://schemas.openxmlformats.org/officeDocument/2006/relationships/hyperlink" Target="https://dl.acm.org/citation.cfm?id=65944" TargetMode="External"/><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92.png"/><Relationship Id="rId1" Type="http://schemas.openxmlformats.org/officeDocument/2006/relationships/slideLayout" Target="../slideLayouts/slideLayout8.xml"/><Relationship Id="rId5" Type="http://schemas.openxmlformats.org/officeDocument/2006/relationships/hyperlink" Target="https://papers.nips.cc/paper/3270-mcrank-learning-to-rank-using-multiple-classification-and-gradient-boosting.pdf" TargetMode="External"/><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950.png"/><Relationship Id="rId7" Type="http://schemas.openxmlformats.org/officeDocument/2006/relationships/hyperlink" Target="https://icml.cc/Conferences/2005/proceedings/papers/012_LearningToRank_BurgesEtAl.pdf" TargetMode="External"/><Relationship Id="rId2" Type="http://schemas.openxmlformats.org/officeDocument/2006/relationships/image" Target="../media/image98.png"/><Relationship Id="rId1" Type="http://schemas.openxmlformats.org/officeDocument/2006/relationships/slideLayout" Target="../slideLayouts/slideLayout8.xml"/><Relationship Id="rId6" Type="http://schemas.openxmlformats.org/officeDocument/2006/relationships/hyperlink" Target="http://www.jmlr.org/papers/volume4/freund03a/freund03a.pdf" TargetMode="External"/><Relationship Id="rId5" Type="http://schemas.openxmlformats.org/officeDocument/2006/relationships/hyperlink" Target="https://www.tib.eu/en/search/id/BLCP:CN037318231/Large-Margin-Rank-Boundaries-for-Ordinal-Regression/" TargetMode="External"/><Relationship Id="rId4" Type="http://schemas.openxmlformats.org/officeDocument/2006/relationships/hyperlink" Target="http://papers.nips.cc/paper/3708-ranking-measures-and-loss-functions-in-learning-to-rank.pdf"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970.png"/><Relationship Id="rId1" Type="http://schemas.openxmlformats.org/officeDocument/2006/relationships/slideLayout" Target="../slideLayouts/slideLayout8.xml"/><Relationship Id="rId5" Type="http://schemas.openxmlformats.org/officeDocument/2006/relationships/hyperlink" Target="https://www.microsoft.com/en-us/research/blog/ranknet-a-ranking-retrospective/" TargetMode="External"/><Relationship Id="rId4" Type="http://schemas.openxmlformats.org/officeDocument/2006/relationships/hyperlink" Target="https://icml.cc/Conferences/2005/proceedings/papers/012_LearningToRank_BurgesEtAl.pdf"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www.microsoft.com/en-us/research/wp-content/uploads/2016/02/cikm2013_DSSM_fullversion.pdf" TargetMode="External"/><Relationship Id="rId2" Type="http://schemas.openxmlformats.org/officeDocument/2006/relationships/image" Target="../media/image480.png"/><Relationship Id="rId1" Type="http://schemas.openxmlformats.org/officeDocument/2006/relationships/slideLayout" Target="../slideLayouts/slideLayout2.xml"/><Relationship Id="rId5" Type="http://schemas.openxmlformats.org/officeDocument/2006/relationships/hyperlink" Target="https://www.microsoft.com/en-us/research/wp-content/uploads/2016/10/wwwfp0192-mitra.pdf" TargetMode="External"/><Relationship Id="rId4" Type="http://schemas.openxmlformats.org/officeDocument/2006/relationships/hyperlink" Target="https://www.microsoft.com/en-us/research/wp-content/uploads/2016/02/cikm2014_cdssm_final.pdf"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www.microsoft.com/en-us/research/wp-content/uploads/2016/02/MSR-TR-2010-82.pdf" TargetMode="External"/><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papers.nips.cc/paper/2971-learning-to-rank-with-nonsmooth-cost-functions.pdf"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www.yichang-cs.com/yahoo/cikm09_smoothdcg.pdf" TargetMode="External"/><Relationship Id="rId1" Type="http://schemas.openxmlformats.org/officeDocument/2006/relationships/slideLayout" Target="../slideLayouts/slideLayout8.xml"/><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hyperlink" Target="http://store.doverpublications.com/0486441369.html" TargetMode="External"/><Relationship Id="rId2" Type="http://schemas.openxmlformats.org/officeDocument/2006/relationships/image" Target="../media/image102.png"/><Relationship Id="rId1" Type="http://schemas.openxmlformats.org/officeDocument/2006/relationships/slideLayout" Target="../slideLayouts/slideLayout8.xml"/><Relationship Id="rId6" Type="http://schemas.openxmlformats.org/officeDocument/2006/relationships/image" Target="../media/image62.png"/><Relationship Id="rId5" Type="http://schemas.openxmlformats.org/officeDocument/2006/relationships/hyperlink" Target="http://icml2008.cs.helsinki.fi/papers/167.pdf" TargetMode="External"/><Relationship Id="rId4" Type="http://schemas.openxmlformats.org/officeDocument/2006/relationships/hyperlink" Target="https://www.microsoft.com/en-us/research/wp-content/uploads/2016/02/tr-2007-40.pdf" TargetMode="External"/></Relationships>
</file>

<file path=ppt/slides/_rels/slide4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hyperlink" Target="https://pixabay.com/en/hand-finger-pointing-pointing-1923005/" TargetMode="External"/><Relationship Id="rId7" Type="http://schemas.openxmlformats.org/officeDocument/2006/relationships/hyperlink" Target="https://microsoft.github.io/msmarco/TREC-Deep-Learning" TargetMode="External"/><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jpeg"/><Relationship Id="rId9" Type="http://schemas.openxmlformats.org/officeDocument/2006/relationships/hyperlink" Target="http://msmarco.org/"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jpeg"/><Relationship Id="rId5" Type="http://schemas.openxmlformats.org/officeDocument/2006/relationships/image" Target="../media/image71.png"/><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3.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dev.to/mmithrakumar/scalars-vectors-matrices-and-tensors-with-tensorflow-2-0-1f66" TargetMode="External"/><Relationship Id="rId7"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s://hadrienj.github.io/posts/Deep-Learning-Book-Series-2.1-Scalars-Vectors-Matrices-and-Tensors/" TargetMode="Externa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hyperlink" Target="https://www.intechopen.com/books/artificial-neural-networks-architectures-and-applications/applying-artificial-neural-network-hadron-hadron-collisions-at-lhc" TargetMode="External"/><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 name="Rectangle 2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pic>
        <p:nvPicPr>
          <p:cNvPr id="23" name="Picture 22" descr="A picture containing web, outdoor object, outdoor&#10;&#10;Description automatically generated">
            <a:extLst>
              <a:ext uri="{FF2B5EF4-FFF2-40B4-BE49-F238E27FC236}">
                <a16:creationId xmlns:a16="http://schemas.microsoft.com/office/drawing/2014/main" id="{419D73B7-1F5E-44B5-A138-1EAA87E9FD5E}"/>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artisticBlur radius="3"/>
                    </a14:imgEffect>
                  </a14:imgLayer>
                </a14:imgProps>
              </a:ext>
            </a:extLst>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9C9B4F6B-94C3-4D2B-AF59-22B871FA75F2}"/>
              </a:ext>
            </a:extLst>
          </p:cNvPr>
          <p:cNvSpPr>
            <a:spLocks noGrp="1"/>
          </p:cNvSpPr>
          <p:nvPr>
            <p:ph type="ctrTitle"/>
          </p:nvPr>
        </p:nvSpPr>
        <p:spPr>
          <a:xfrm>
            <a:off x="1524000" y="1122362"/>
            <a:ext cx="9144000" cy="2900518"/>
          </a:xfrm>
        </p:spPr>
        <p:txBody>
          <a:bodyPr>
            <a:normAutofit/>
          </a:bodyPr>
          <a:lstStyle/>
          <a:p>
            <a:r>
              <a:rPr lang="en-US" sz="6600" dirty="0">
                <a:solidFill>
                  <a:srgbClr val="FFFFFF"/>
                </a:solidFill>
              </a:rPr>
              <a:t>Neural Learning to Rank</a:t>
            </a:r>
            <a:endParaRPr lang="en-CA" sz="6600" dirty="0">
              <a:solidFill>
                <a:srgbClr val="FFFFFF"/>
              </a:solidFill>
            </a:endParaRPr>
          </a:p>
        </p:txBody>
      </p:sp>
      <p:sp>
        <p:nvSpPr>
          <p:cNvPr id="3" name="Subtitle 2">
            <a:extLst>
              <a:ext uri="{FF2B5EF4-FFF2-40B4-BE49-F238E27FC236}">
                <a16:creationId xmlns:a16="http://schemas.microsoft.com/office/drawing/2014/main" id="{08277F85-514C-4DA2-8BDF-730822AF0BA4}"/>
              </a:ext>
            </a:extLst>
          </p:cNvPr>
          <p:cNvSpPr>
            <a:spLocks noGrp="1"/>
          </p:cNvSpPr>
          <p:nvPr>
            <p:ph type="subTitle" idx="1"/>
          </p:nvPr>
        </p:nvSpPr>
        <p:spPr>
          <a:xfrm>
            <a:off x="2306283" y="4566108"/>
            <a:ext cx="9144000" cy="1748662"/>
          </a:xfrm>
        </p:spPr>
        <p:txBody>
          <a:bodyPr>
            <a:normAutofit lnSpcReduction="10000"/>
          </a:bodyPr>
          <a:lstStyle/>
          <a:p>
            <a:pPr algn="r"/>
            <a:r>
              <a:rPr lang="en-US" sz="2800" b="1" dirty="0">
                <a:solidFill>
                  <a:srgbClr val="FFFFFF"/>
                </a:solidFill>
              </a:rPr>
              <a:t>Bhaskar Mitra</a:t>
            </a:r>
          </a:p>
          <a:p>
            <a:pPr algn="r"/>
            <a:r>
              <a:rPr lang="en-US" sz="2200" dirty="0">
                <a:solidFill>
                  <a:srgbClr val="FFFFFF"/>
                </a:solidFill>
              </a:rPr>
              <a:t>Principal Researcher, Microsoft</a:t>
            </a:r>
          </a:p>
          <a:p>
            <a:pPr algn="r"/>
            <a:r>
              <a:rPr lang="en-US" sz="2200" dirty="0">
                <a:solidFill>
                  <a:srgbClr val="FFFFFF"/>
                </a:solidFill>
              </a:rPr>
              <a:t>@UnderdogGeek</a:t>
            </a:r>
          </a:p>
          <a:p>
            <a:pPr algn="r"/>
            <a:r>
              <a:rPr lang="en-US" sz="2200" dirty="0">
                <a:solidFill>
                  <a:srgbClr val="FFFFFF"/>
                </a:solidFill>
              </a:rPr>
              <a:t>bmitra@microsoft.com</a:t>
            </a:r>
            <a:endParaRPr lang="en-CA" sz="2200" dirty="0">
              <a:solidFill>
                <a:srgbClr val="FFFFFF"/>
              </a:solidFill>
            </a:endParaRPr>
          </a:p>
        </p:txBody>
      </p:sp>
      <p:pic>
        <p:nvPicPr>
          <p:cNvPr id="13" name="Picture 12" descr="File:&lt;strong&gt;Twitter&lt;/strong&gt; bird logo 2012.svg - Wikipedia, the free encyclopedia">
            <a:extLst>
              <a:ext uri="{FF2B5EF4-FFF2-40B4-BE49-F238E27FC236}">
                <a16:creationId xmlns:a16="http://schemas.microsoft.com/office/drawing/2014/main" id="{BDE235F7-FA69-4068-A52C-D878974D59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9412" y="5479333"/>
            <a:ext cx="270372" cy="219798"/>
          </a:xfrm>
          <a:prstGeom prst="rect">
            <a:avLst/>
          </a:prstGeom>
        </p:spPr>
      </p:pic>
      <p:pic>
        <p:nvPicPr>
          <p:cNvPr id="4" name="Picture 3" descr="File:&lt;strong&gt;Microsoft&lt;/strong&gt; &lt;strong&gt;Outlook&lt;/strong&gt; 2013 logo.svg - Wikipedia, the free ...">
            <a:extLst>
              <a:ext uri="{FF2B5EF4-FFF2-40B4-BE49-F238E27FC236}">
                <a16:creationId xmlns:a16="http://schemas.microsoft.com/office/drawing/2014/main" id="{C8220B4B-398C-CBF6-5985-F724CF40E7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5126" y="5829442"/>
            <a:ext cx="293631" cy="288281"/>
          </a:xfrm>
          <a:prstGeom prst="rect">
            <a:avLst/>
          </a:prstGeom>
        </p:spPr>
      </p:pic>
    </p:spTree>
    <p:extLst>
      <p:ext uri="{BB962C8B-B14F-4D97-AF65-F5344CB8AC3E}">
        <p14:creationId xmlns:p14="http://schemas.microsoft.com/office/powerpoint/2010/main" val="31493932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1E9C8-DEB5-4D1C-BF75-040053C4516B}"/>
              </a:ext>
            </a:extLst>
          </p:cNvPr>
          <p:cNvSpPr>
            <a:spLocks noGrp="1"/>
          </p:cNvSpPr>
          <p:nvPr>
            <p:ph type="title"/>
          </p:nvPr>
        </p:nvSpPr>
        <p:spPr/>
        <p:txBody>
          <a:bodyPr/>
          <a:lstStyle/>
          <a:p>
            <a:r>
              <a:rPr lang="en-US" dirty="0"/>
              <a:t>Squared loss</a:t>
            </a:r>
            <a:endParaRPr lang="en-GB" dirty="0"/>
          </a:p>
        </p:txBody>
      </p:sp>
      <p:sp>
        <p:nvSpPr>
          <p:cNvPr id="6" name="Text Placeholder 5">
            <a:extLst>
              <a:ext uri="{FF2B5EF4-FFF2-40B4-BE49-F238E27FC236}">
                <a16:creationId xmlns:a16="http://schemas.microsoft.com/office/drawing/2014/main" id="{981BA843-E3D6-4DED-9D21-D3749F5686B0}"/>
              </a:ext>
            </a:extLst>
          </p:cNvPr>
          <p:cNvSpPr>
            <a:spLocks noGrp="1"/>
          </p:cNvSpPr>
          <p:nvPr>
            <p:ph type="body" sz="half" idx="2"/>
          </p:nvPr>
        </p:nvSpPr>
        <p:spPr>
          <a:xfrm>
            <a:off x="1141410" y="2958662"/>
            <a:ext cx="8457396" cy="2832538"/>
          </a:xfrm>
        </p:spPr>
        <p:txBody>
          <a:bodyPr>
            <a:normAutofit/>
          </a:bodyPr>
          <a:lstStyle/>
          <a:p>
            <a:r>
              <a:rPr lang="en-GB" sz="2400" dirty="0"/>
              <a:t>The squared loss is a popular loss function for regression tasks</a:t>
            </a:r>
          </a:p>
        </p:txBody>
      </p:sp>
      <p:pic>
        <p:nvPicPr>
          <p:cNvPr id="7" name="Picture 6">
            <a:extLst>
              <a:ext uri="{FF2B5EF4-FFF2-40B4-BE49-F238E27FC236}">
                <a16:creationId xmlns:a16="http://schemas.microsoft.com/office/drawing/2014/main" id="{2BB26199-16C8-4966-8D32-A70F94801715}"/>
              </a:ext>
            </a:extLst>
          </p:cNvPr>
          <p:cNvPicPr>
            <a:picLocks noChangeAspect="1"/>
          </p:cNvPicPr>
          <p:nvPr/>
        </p:nvPicPr>
        <p:blipFill>
          <a:blip r:embed="rId2"/>
          <a:stretch>
            <a:fillRect/>
          </a:stretch>
        </p:blipFill>
        <p:spPr>
          <a:xfrm>
            <a:off x="3863373" y="4421476"/>
            <a:ext cx="4465255" cy="593526"/>
          </a:xfrm>
          <a:prstGeom prst="rect">
            <a:avLst/>
          </a:prstGeom>
        </p:spPr>
      </p:pic>
    </p:spTree>
    <p:extLst>
      <p:ext uri="{BB962C8B-B14F-4D97-AF65-F5344CB8AC3E}">
        <p14:creationId xmlns:p14="http://schemas.microsoft.com/office/powerpoint/2010/main" val="1824007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6E808-7009-4EA8-BC1B-2F498B5108B7}"/>
              </a:ext>
            </a:extLst>
          </p:cNvPr>
          <p:cNvSpPr>
            <a:spLocks noGrp="1"/>
          </p:cNvSpPr>
          <p:nvPr>
            <p:ph type="title"/>
          </p:nvPr>
        </p:nvSpPr>
        <p:spPr>
          <a:xfrm>
            <a:off x="838200" y="744503"/>
            <a:ext cx="10515600" cy="1325563"/>
          </a:xfrm>
        </p:spPr>
        <p:txBody>
          <a:bodyPr/>
          <a:lstStyle/>
          <a:p>
            <a:r>
              <a:rPr lang="en-US" dirty="0"/>
              <a:t>The </a:t>
            </a:r>
            <a:r>
              <a:rPr lang="en-US" dirty="0" err="1"/>
              <a:t>softmax</a:t>
            </a:r>
            <a:r>
              <a:rPr lang="en-US" dirty="0"/>
              <a:t> function</a:t>
            </a:r>
            <a:endParaRPr lang="en-GB" dirty="0"/>
          </a:p>
        </p:txBody>
      </p:sp>
      <p:sp>
        <p:nvSpPr>
          <p:cNvPr id="5" name="Content Placeholder 4">
            <a:extLst>
              <a:ext uri="{FF2B5EF4-FFF2-40B4-BE49-F238E27FC236}">
                <a16:creationId xmlns:a16="http://schemas.microsoft.com/office/drawing/2014/main" id="{016A5942-283B-4E4E-BD8B-C8BB329EF07B}"/>
              </a:ext>
            </a:extLst>
          </p:cNvPr>
          <p:cNvSpPr>
            <a:spLocks noGrp="1"/>
          </p:cNvSpPr>
          <p:nvPr>
            <p:ph idx="1"/>
          </p:nvPr>
        </p:nvSpPr>
        <p:spPr>
          <a:xfrm>
            <a:off x="1141412" y="2249488"/>
            <a:ext cx="9905999" cy="845810"/>
          </a:xfrm>
        </p:spPr>
        <p:txBody>
          <a:bodyPr>
            <a:normAutofit fontScale="92500"/>
          </a:bodyPr>
          <a:lstStyle/>
          <a:p>
            <a:pPr marL="0" indent="0">
              <a:buNone/>
            </a:pPr>
            <a:r>
              <a:rPr lang="en-GB" dirty="0"/>
              <a:t>In neural classification models, the softmax function is popularly used to normalize the neural network output scores across all the classes </a:t>
            </a:r>
          </a:p>
        </p:txBody>
      </p:sp>
      <p:pic>
        <p:nvPicPr>
          <p:cNvPr id="4" name="Picture 3">
            <a:extLst>
              <a:ext uri="{FF2B5EF4-FFF2-40B4-BE49-F238E27FC236}">
                <a16:creationId xmlns:a16="http://schemas.microsoft.com/office/drawing/2014/main" id="{D2172B04-9C63-4E73-B904-76E2E30777AF}"/>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1502240" y="4558541"/>
            <a:ext cx="9187520" cy="1821151"/>
          </a:xfrm>
          <a:prstGeom prst="rect">
            <a:avLst/>
          </a:prstGeom>
        </p:spPr>
      </p:pic>
      <p:pic>
        <p:nvPicPr>
          <p:cNvPr id="6" name="Picture 5">
            <a:extLst>
              <a:ext uri="{FF2B5EF4-FFF2-40B4-BE49-F238E27FC236}">
                <a16:creationId xmlns:a16="http://schemas.microsoft.com/office/drawing/2014/main" id="{5BA71877-7661-4597-9027-A3E665AE59F6}"/>
              </a:ext>
            </a:extLst>
          </p:cNvPr>
          <p:cNvPicPr>
            <a:picLocks noChangeAspect="1"/>
          </p:cNvPicPr>
          <p:nvPr/>
        </p:nvPicPr>
        <p:blipFill>
          <a:blip r:embed="rId4"/>
          <a:stretch>
            <a:fillRect/>
          </a:stretch>
        </p:blipFill>
        <p:spPr>
          <a:xfrm>
            <a:off x="4102894" y="3291250"/>
            <a:ext cx="3986213" cy="834857"/>
          </a:xfrm>
          <a:prstGeom prst="rect">
            <a:avLst/>
          </a:prstGeom>
        </p:spPr>
      </p:pic>
    </p:spTree>
    <p:extLst>
      <p:ext uri="{BB962C8B-B14F-4D97-AF65-F5344CB8AC3E}">
        <p14:creationId xmlns:p14="http://schemas.microsoft.com/office/powerpoint/2010/main" val="2781376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A0072-5989-40EB-B859-F0FC2C97D8E6}"/>
              </a:ext>
            </a:extLst>
          </p:cNvPr>
          <p:cNvSpPr>
            <a:spLocks noGrp="1"/>
          </p:cNvSpPr>
          <p:nvPr>
            <p:ph type="title"/>
          </p:nvPr>
        </p:nvSpPr>
        <p:spPr>
          <a:xfrm>
            <a:off x="957518" y="609601"/>
            <a:ext cx="4108468" cy="1639884"/>
          </a:xfrm>
        </p:spPr>
        <p:txBody>
          <a:bodyPr>
            <a:normAutofit/>
          </a:bodyPr>
          <a:lstStyle/>
          <a:p>
            <a:r>
              <a:rPr lang="en-US" sz="4000" dirty="0"/>
              <a:t>Cross entropy</a:t>
            </a:r>
            <a:endParaRPr lang="en-GB" sz="4000"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1AD9B9A-7DB4-4849-9936-445EC5DA3EFF}"/>
                  </a:ext>
                </a:extLst>
              </p:cNvPr>
              <p:cNvSpPr>
                <a:spLocks noGrp="1"/>
              </p:cNvSpPr>
              <p:nvPr>
                <p:ph idx="1"/>
              </p:nvPr>
            </p:nvSpPr>
            <p:spPr>
              <a:xfrm>
                <a:off x="5686972" y="993228"/>
                <a:ext cx="5891209" cy="4797972"/>
              </a:xfrm>
            </p:spPr>
            <p:txBody>
              <a:bodyPr anchor="t"/>
              <a:lstStyle/>
              <a:p>
                <a:pPr marL="0" indent="0">
                  <a:buNone/>
                </a:pPr>
                <a:r>
                  <a:rPr lang="en-GB" dirty="0"/>
                  <a:t>The cross entropy between two probability distributions </a:t>
                </a:r>
                <a14:m>
                  <m:oMath xmlns:m="http://schemas.openxmlformats.org/officeDocument/2006/math">
                    <m:r>
                      <a:rPr lang="en-US" b="0" i="1" smtClean="0">
                        <a:latin typeface="Cambria Math" panose="02040503050406030204" pitchFamily="18" charset="0"/>
                      </a:rPr>
                      <m:t>𝑝</m:t>
                    </m:r>
                  </m:oMath>
                </a14:m>
                <a:r>
                  <a:rPr lang="en-GB" dirty="0"/>
                  <a:t> and </a:t>
                </a:r>
                <a14:m>
                  <m:oMath xmlns:m="http://schemas.openxmlformats.org/officeDocument/2006/math">
                    <m:r>
                      <a:rPr lang="en-US" b="0" i="1" smtClean="0">
                        <a:latin typeface="Cambria Math" panose="02040503050406030204" pitchFamily="18" charset="0"/>
                      </a:rPr>
                      <m:t>𝑞</m:t>
                    </m:r>
                  </m:oMath>
                </a14:m>
                <a:r>
                  <a:rPr lang="en-GB" dirty="0"/>
                  <a:t> over a discrete set of events is given by, </a:t>
                </a:r>
              </a:p>
            </p:txBody>
          </p:sp>
        </mc:Choice>
        <mc:Fallback xmlns="">
          <p:sp>
            <p:nvSpPr>
              <p:cNvPr id="4" name="Content Placeholder 3">
                <a:extLst>
                  <a:ext uri="{FF2B5EF4-FFF2-40B4-BE49-F238E27FC236}">
                    <a16:creationId xmlns:a16="http://schemas.microsoft.com/office/drawing/2014/main" id="{61AD9B9A-7DB4-4849-9936-445EC5DA3EFF}"/>
                  </a:ext>
                </a:extLst>
              </p:cNvPr>
              <p:cNvSpPr>
                <a:spLocks noGrp="1" noRot="1" noChangeAspect="1" noMove="1" noResize="1" noEditPoints="1" noAdjustHandles="1" noChangeArrowheads="1" noChangeShapeType="1" noTextEdit="1"/>
              </p:cNvSpPr>
              <p:nvPr>
                <p:ph idx="1"/>
              </p:nvPr>
            </p:nvSpPr>
            <p:spPr>
              <a:xfrm>
                <a:off x="5686972" y="993228"/>
                <a:ext cx="5891209" cy="4797972"/>
              </a:xfrm>
              <a:blipFill>
                <a:blip r:embed="rId2"/>
                <a:stretch>
                  <a:fillRect l="-1656" t="-254" r="-72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3B5F6588-BA00-4475-874E-04D027B9CB5C}"/>
                  </a:ext>
                </a:extLst>
              </p:cNvPr>
              <p:cNvSpPr>
                <a:spLocks noGrp="1"/>
              </p:cNvSpPr>
              <p:nvPr>
                <p:ph type="body" sz="half" idx="2"/>
              </p:nvPr>
            </p:nvSpPr>
            <p:spPr>
              <a:xfrm>
                <a:off x="7722144" y="4192431"/>
                <a:ext cx="3856037" cy="2094871"/>
              </a:xfrm>
            </p:spPr>
            <p:txBody>
              <a:bodyPr>
                <a:normAutofit/>
              </a:bodyPr>
              <a:lstStyle/>
              <a:p>
                <a:r>
                  <a:rPr lang="en-GB" sz="2000" dirty="0"/>
                  <a:t>If </a:t>
                </a:r>
                <a14:m>
                  <m:oMath xmlns:m="http://schemas.openxmlformats.org/officeDocument/2006/math">
                    <m:sSub>
                      <m:sSubPr>
                        <m:ctrlPr>
                          <a:rPr lang="en-GB" sz="200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𝑐𝑜𝑟𝑟𝑒𝑐𝑡</m:t>
                        </m:r>
                      </m:sub>
                    </m:sSub>
                    <m:r>
                      <a:rPr lang="en-US" sz="2000" b="0" i="1" smtClean="0">
                        <a:latin typeface="Cambria Math" panose="02040503050406030204" pitchFamily="18" charset="0"/>
                      </a:rPr>
                      <m:t>=1</m:t>
                    </m:r>
                  </m:oMath>
                </a14:m>
                <a:r>
                  <a:rPr lang="en-GB" sz="2000" dirty="0"/>
                  <a:t>and </a:t>
                </a:r>
                <a14:m>
                  <m:oMath xmlns:m="http://schemas.openxmlformats.org/officeDocument/2006/math">
                    <m:sSub>
                      <m:sSubPr>
                        <m:ctrlPr>
                          <a:rPr lang="en-GB" sz="2000" i="1">
                            <a:latin typeface="Cambria Math" panose="02040503050406030204" pitchFamily="18" charset="0"/>
                          </a:rPr>
                        </m:ctrlPr>
                      </m:sSubPr>
                      <m:e>
                        <m:r>
                          <a:rPr lang="en-US" sz="2000" i="1">
                            <a:latin typeface="Cambria Math" panose="02040503050406030204" pitchFamily="18" charset="0"/>
                          </a:rPr>
                          <m:t>𝑝</m:t>
                        </m:r>
                      </m:e>
                      <m:sub>
                        <m:r>
                          <a:rPr lang="en-US" sz="2000" b="0" i="1" smtClean="0">
                            <a:latin typeface="Cambria Math" panose="02040503050406030204" pitchFamily="18" charset="0"/>
                          </a:rPr>
                          <m:t>𝑖</m:t>
                        </m:r>
                      </m:sub>
                    </m:sSub>
                    <m:r>
                      <a:rPr lang="en-US" sz="2000" i="1">
                        <a:latin typeface="Cambria Math" panose="02040503050406030204" pitchFamily="18" charset="0"/>
                      </a:rPr>
                      <m:t>=</m:t>
                    </m:r>
                    <m:r>
                      <a:rPr lang="en-US" sz="2000" b="0" i="1" smtClean="0">
                        <a:latin typeface="Cambria Math" panose="02040503050406030204" pitchFamily="18" charset="0"/>
                      </a:rPr>
                      <m:t>0</m:t>
                    </m:r>
                  </m:oMath>
                </a14:m>
                <a:r>
                  <a:rPr lang="en-GB" sz="2000" dirty="0"/>
                  <a:t> for all other values of </a:t>
                </a:r>
                <a14:m>
                  <m:oMath xmlns:m="http://schemas.openxmlformats.org/officeDocument/2006/math">
                    <m:r>
                      <a:rPr lang="en-US" sz="2000" b="0" i="1" smtClean="0">
                        <a:latin typeface="Cambria Math" panose="02040503050406030204" pitchFamily="18" charset="0"/>
                      </a:rPr>
                      <m:t>𝑖</m:t>
                    </m:r>
                  </m:oMath>
                </a14:m>
                <a:r>
                  <a:rPr lang="en-GB" sz="2000" dirty="0"/>
                  <a:t> then,</a:t>
                </a:r>
              </a:p>
            </p:txBody>
          </p:sp>
        </mc:Choice>
        <mc:Fallback xmlns="">
          <p:sp>
            <p:nvSpPr>
              <p:cNvPr id="5" name="Text Placeholder 4">
                <a:extLst>
                  <a:ext uri="{FF2B5EF4-FFF2-40B4-BE49-F238E27FC236}">
                    <a16:creationId xmlns:a16="http://schemas.microsoft.com/office/drawing/2014/main" id="{3B5F6588-BA00-4475-874E-04D027B9CB5C}"/>
                  </a:ext>
                </a:extLst>
              </p:cNvPr>
              <p:cNvSpPr>
                <a:spLocks noGrp="1" noRot="1" noChangeAspect="1" noMove="1" noResize="1" noEditPoints="1" noAdjustHandles="1" noChangeArrowheads="1" noChangeShapeType="1" noTextEdit="1"/>
              </p:cNvSpPr>
              <p:nvPr>
                <p:ph type="body" sz="half" idx="2"/>
              </p:nvPr>
            </p:nvSpPr>
            <p:spPr>
              <a:xfrm>
                <a:off x="7722144" y="4192431"/>
                <a:ext cx="3856037" cy="2094871"/>
              </a:xfrm>
              <a:blipFill>
                <a:blip r:embed="rId3"/>
                <a:stretch>
                  <a:fillRect l="-1741" t="-292"/>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74D70DC7-9443-4590-936A-06DB0805DC36}"/>
              </a:ext>
            </a:extLst>
          </p:cNvPr>
          <p:cNvPicPr>
            <a:picLocks noChangeAspect="1"/>
          </p:cNvPicPr>
          <p:nvPr/>
        </p:nvPicPr>
        <p:blipFill>
          <a:blip r:embed="rId4"/>
          <a:stretch>
            <a:fillRect/>
          </a:stretch>
        </p:blipFill>
        <p:spPr>
          <a:xfrm>
            <a:off x="7490506" y="3051575"/>
            <a:ext cx="3449169" cy="754850"/>
          </a:xfrm>
          <a:prstGeom prst="rect">
            <a:avLst/>
          </a:prstGeom>
        </p:spPr>
      </p:pic>
      <p:pic>
        <p:nvPicPr>
          <p:cNvPr id="8" name="Picture 7">
            <a:extLst>
              <a:ext uri="{FF2B5EF4-FFF2-40B4-BE49-F238E27FC236}">
                <a16:creationId xmlns:a16="http://schemas.microsoft.com/office/drawing/2014/main" id="{C3B8F5C0-9863-4D30-A08F-3FC43CE6D41B}"/>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957518" y="3750996"/>
            <a:ext cx="5894482" cy="2536306"/>
          </a:xfrm>
          <a:prstGeom prst="rect">
            <a:avLst/>
          </a:prstGeom>
        </p:spPr>
      </p:pic>
      <p:pic>
        <p:nvPicPr>
          <p:cNvPr id="9" name="Picture 8">
            <a:extLst>
              <a:ext uri="{FF2B5EF4-FFF2-40B4-BE49-F238E27FC236}">
                <a16:creationId xmlns:a16="http://schemas.microsoft.com/office/drawing/2014/main" id="{EF336A85-6790-42D6-8FFD-8C5588DE6F7C}"/>
              </a:ext>
            </a:extLst>
          </p:cNvPr>
          <p:cNvPicPr>
            <a:picLocks noChangeAspect="1"/>
          </p:cNvPicPr>
          <p:nvPr/>
        </p:nvPicPr>
        <p:blipFill>
          <a:blip r:embed="rId7"/>
          <a:stretch>
            <a:fillRect/>
          </a:stretch>
        </p:blipFill>
        <p:spPr>
          <a:xfrm>
            <a:off x="8309457" y="5169892"/>
            <a:ext cx="2680327" cy="335615"/>
          </a:xfrm>
          <a:prstGeom prst="rect">
            <a:avLst/>
          </a:prstGeom>
        </p:spPr>
      </p:pic>
    </p:spTree>
    <p:extLst>
      <p:ext uri="{BB962C8B-B14F-4D97-AF65-F5344CB8AC3E}">
        <p14:creationId xmlns:p14="http://schemas.microsoft.com/office/powerpoint/2010/main" val="62891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1E9C8-DEB5-4D1C-BF75-040053C4516B}"/>
              </a:ext>
            </a:extLst>
          </p:cNvPr>
          <p:cNvSpPr>
            <a:spLocks noGrp="1"/>
          </p:cNvSpPr>
          <p:nvPr>
            <p:ph type="title"/>
          </p:nvPr>
        </p:nvSpPr>
        <p:spPr/>
        <p:txBody>
          <a:bodyPr/>
          <a:lstStyle/>
          <a:p>
            <a:r>
              <a:rPr lang="en-US" dirty="0"/>
              <a:t>Cross entropy with softmax loss</a:t>
            </a:r>
            <a:endParaRPr lang="en-GB" dirty="0"/>
          </a:p>
        </p:txBody>
      </p:sp>
      <p:sp>
        <p:nvSpPr>
          <p:cNvPr id="6" name="Text Placeholder 5">
            <a:extLst>
              <a:ext uri="{FF2B5EF4-FFF2-40B4-BE49-F238E27FC236}">
                <a16:creationId xmlns:a16="http://schemas.microsoft.com/office/drawing/2014/main" id="{981BA843-E3D6-4DED-9D21-D3749F5686B0}"/>
              </a:ext>
            </a:extLst>
          </p:cNvPr>
          <p:cNvSpPr>
            <a:spLocks noGrp="1"/>
          </p:cNvSpPr>
          <p:nvPr>
            <p:ph type="body" sz="half" idx="2"/>
          </p:nvPr>
        </p:nvSpPr>
        <p:spPr>
          <a:xfrm>
            <a:off x="1141410" y="2958662"/>
            <a:ext cx="5934511" cy="2832538"/>
          </a:xfrm>
        </p:spPr>
        <p:txBody>
          <a:bodyPr>
            <a:normAutofit/>
          </a:bodyPr>
          <a:lstStyle/>
          <a:p>
            <a:r>
              <a:rPr lang="en-GB" sz="2400" dirty="0"/>
              <a:t>Cross entropy with softmax is a popular loss function for classification </a:t>
            </a:r>
          </a:p>
        </p:txBody>
      </p:sp>
      <p:pic>
        <p:nvPicPr>
          <p:cNvPr id="8" name="Picture 7">
            <a:extLst>
              <a:ext uri="{FF2B5EF4-FFF2-40B4-BE49-F238E27FC236}">
                <a16:creationId xmlns:a16="http://schemas.microsoft.com/office/drawing/2014/main" id="{8A6D9F0A-71F7-4AD8-AE30-8134F0E9D223}"/>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8352149" y="972205"/>
            <a:ext cx="2910633" cy="5649311"/>
          </a:xfrm>
          <a:prstGeom prst="rect">
            <a:avLst/>
          </a:prstGeom>
        </p:spPr>
      </p:pic>
      <p:pic>
        <p:nvPicPr>
          <p:cNvPr id="9" name="Picture 8">
            <a:extLst>
              <a:ext uri="{FF2B5EF4-FFF2-40B4-BE49-F238E27FC236}">
                <a16:creationId xmlns:a16="http://schemas.microsoft.com/office/drawing/2014/main" id="{EA2F0B00-7727-4C01-A08C-DDBD7EDD7F89}"/>
              </a:ext>
            </a:extLst>
          </p:cNvPr>
          <p:cNvPicPr>
            <a:picLocks noChangeAspect="1"/>
          </p:cNvPicPr>
          <p:nvPr/>
        </p:nvPicPr>
        <p:blipFill>
          <a:blip r:embed="rId4"/>
          <a:stretch>
            <a:fillRect/>
          </a:stretch>
        </p:blipFill>
        <p:spPr>
          <a:xfrm>
            <a:off x="2552959" y="4432738"/>
            <a:ext cx="3112117" cy="840343"/>
          </a:xfrm>
          <a:prstGeom prst="rect">
            <a:avLst/>
          </a:prstGeom>
        </p:spPr>
      </p:pic>
    </p:spTree>
    <p:extLst>
      <p:ext uri="{BB962C8B-B14F-4D97-AF65-F5344CB8AC3E}">
        <p14:creationId xmlns:p14="http://schemas.microsoft.com/office/powerpoint/2010/main" val="2962160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Placeholder 2"/>
              <p:cNvSpPr>
                <a:spLocks noGrp="1"/>
              </p:cNvSpPr>
              <p:nvPr>
                <p:ph type="body" sz="half" idx="2"/>
              </p:nvPr>
            </p:nvSpPr>
            <p:spPr>
              <a:xfrm>
                <a:off x="839788" y="2397339"/>
                <a:ext cx="10431495" cy="4363533"/>
              </a:xfrm>
            </p:spPr>
            <p:txBody>
              <a:bodyPr>
                <a:noAutofit/>
              </a:bodyPr>
              <a:lstStyle/>
              <a:p>
                <a:pPr>
                  <a:lnSpc>
                    <a:spcPct val="100000"/>
                  </a:lnSpc>
                  <a:spcBef>
                    <a:spcPts val="1800"/>
                  </a:spcBef>
                </a:pPr>
                <a:r>
                  <a:rPr lang="en-US" sz="2000" dirty="0"/>
                  <a:t>We are given training data: </a:t>
                </a:r>
                <a14:m>
                  <m:oMath xmlns:m="http://schemas.openxmlformats.org/officeDocument/2006/math">
                    <m:r>
                      <a:rPr lang="en-US" sz="2000" b="0" i="0" smtClean="0">
                        <a:solidFill>
                          <a:schemeClr val="tx1"/>
                        </a:solidFill>
                        <a:latin typeface="Cambria Math" panose="02040503050406030204" pitchFamily="18" charset="0"/>
                      </a:rPr>
                      <m:t>&lt;</m:t>
                    </m:r>
                    <m:r>
                      <a:rPr lang="en-US" sz="2000" b="0" i="1" smtClean="0">
                        <a:solidFill>
                          <a:schemeClr val="tx1"/>
                        </a:solidFill>
                        <a:latin typeface="Cambria Math" panose="02040503050406030204" pitchFamily="18" charset="0"/>
                      </a:rPr>
                      <m:t>𝑥</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𝑦</m:t>
                    </m:r>
                    <m:r>
                      <a:rPr lang="en-US" sz="2000" b="0" i="1" smtClean="0">
                        <a:solidFill>
                          <a:schemeClr val="tx1"/>
                        </a:solidFill>
                        <a:latin typeface="Cambria Math" panose="02040503050406030204" pitchFamily="18" charset="0"/>
                      </a:rPr>
                      <m:t>&gt;</m:t>
                    </m:r>
                  </m:oMath>
                </a14:m>
                <a:r>
                  <a:rPr lang="en-US" sz="2000" dirty="0"/>
                  <a:t> pairs, where </a:t>
                </a:r>
                <a14:m>
                  <m:oMath xmlns:m="http://schemas.openxmlformats.org/officeDocument/2006/math">
                    <m:r>
                      <a:rPr lang="en-US" sz="2000" i="1">
                        <a:latin typeface="Cambria Math" panose="02040503050406030204" pitchFamily="18" charset="0"/>
                      </a:rPr>
                      <m:t>𝑥</m:t>
                    </m:r>
                  </m:oMath>
                </a14:m>
                <a:r>
                  <a:rPr lang="en-US" sz="2000" dirty="0"/>
                  <a:t> is input and </a:t>
                </a:r>
                <a14:m>
                  <m:oMath xmlns:m="http://schemas.openxmlformats.org/officeDocument/2006/math">
                    <m:r>
                      <a:rPr lang="en-US" sz="2000" b="0" i="1" smtClean="0">
                        <a:latin typeface="Cambria Math" panose="02040503050406030204" pitchFamily="18" charset="0"/>
                      </a:rPr>
                      <m:t>𝑦</m:t>
                    </m:r>
                  </m:oMath>
                </a14:m>
                <a:r>
                  <a:rPr lang="en-US" sz="2000" dirty="0"/>
                  <a:t> is expected output</a:t>
                </a:r>
              </a:p>
              <a:p>
                <a:pPr>
                  <a:lnSpc>
                    <a:spcPct val="100000"/>
                  </a:lnSpc>
                  <a:spcBef>
                    <a:spcPts val="1800"/>
                  </a:spcBef>
                </a:pPr>
                <a:r>
                  <a:rPr lang="en-US" sz="2000" dirty="0"/>
                  <a:t>Step 1:  Define model and randomly initialize learnable model parameters</a:t>
                </a:r>
              </a:p>
              <a:p>
                <a:pPr>
                  <a:lnSpc>
                    <a:spcPct val="100000"/>
                  </a:lnSpc>
                  <a:spcBef>
                    <a:spcPts val="1800"/>
                  </a:spcBef>
                </a:pPr>
                <a:r>
                  <a:rPr lang="en-US" sz="2000" dirty="0"/>
                  <a:t>Step 2: Given </a:t>
                </a:r>
                <a14:m>
                  <m:oMath xmlns:m="http://schemas.openxmlformats.org/officeDocument/2006/math">
                    <m:r>
                      <a:rPr lang="en-US" sz="2000" b="0" i="1" smtClean="0">
                        <a:solidFill>
                          <a:schemeClr val="tx1"/>
                        </a:solidFill>
                        <a:latin typeface="Cambria Math" panose="02040503050406030204" pitchFamily="18" charset="0"/>
                      </a:rPr>
                      <m:t>𝑥</m:t>
                    </m:r>
                  </m:oMath>
                </a14:m>
                <a:r>
                  <a:rPr lang="en-US" sz="2000" dirty="0"/>
                  <a:t>, compute model output</a:t>
                </a:r>
              </a:p>
              <a:p>
                <a:pPr>
                  <a:lnSpc>
                    <a:spcPct val="100000"/>
                  </a:lnSpc>
                  <a:spcBef>
                    <a:spcPts val="1800"/>
                  </a:spcBef>
                </a:pPr>
                <a:r>
                  <a:rPr lang="en-US" sz="2000" dirty="0"/>
                  <a:t>Step 3: Given model output and </a:t>
                </a:r>
                <a14:m>
                  <m:oMath xmlns:m="http://schemas.openxmlformats.org/officeDocument/2006/math">
                    <m:r>
                      <a:rPr lang="en-US" sz="2000" b="0" i="1" smtClean="0">
                        <a:solidFill>
                          <a:schemeClr val="tx1"/>
                        </a:solidFill>
                        <a:latin typeface="Cambria Math" panose="02040503050406030204" pitchFamily="18" charset="0"/>
                      </a:rPr>
                      <m:t>𝑦</m:t>
                    </m:r>
                  </m:oMath>
                </a14:m>
                <a:r>
                  <a:rPr lang="en-US" sz="2000" dirty="0"/>
                  <a:t>, compute loss </a:t>
                </a:r>
                <a14:m>
                  <m:oMath xmlns:m="http://schemas.openxmlformats.org/officeDocument/2006/math">
                    <m:r>
                      <a:rPr lang="en-US" sz="2000" i="1">
                        <a:latin typeface="Cambria Math" panose="02040503050406030204" pitchFamily="18" charset="0"/>
                      </a:rPr>
                      <m:t>𝑙</m:t>
                    </m:r>
                    <m:r>
                      <a:rPr lang="en-US" sz="2000" i="1">
                        <a:latin typeface="Cambria Math" panose="02040503050406030204" pitchFamily="18" charset="0"/>
                      </a:rPr>
                      <m:t> </m:t>
                    </m:r>
                  </m:oMath>
                </a14:m>
                <a:endParaRPr lang="en-US" sz="2000" dirty="0"/>
              </a:p>
              <a:p>
                <a:pPr>
                  <a:lnSpc>
                    <a:spcPct val="100000"/>
                  </a:lnSpc>
                  <a:spcBef>
                    <a:spcPts val="1800"/>
                  </a:spcBef>
                </a:pPr>
                <a:r>
                  <a:rPr lang="en-US" sz="2000" dirty="0"/>
                  <a:t>Step 4: Compute gradient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𝑙</m:t>
                        </m:r>
                      </m:num>
                      <m:den>
                        <m:r>
                          <a:rPr lang="en-US" sz="2000" i="1">
                            <a:latin typeface="Cambria Math" panose="02040503050406030204" pitchFamily="18" charset="0"/>
                          </a:rPr>
                          <m:t>𝜕</m:t>
                        </m:r>
                        <m:r>
                          <a:rPr lang="en-US" sz="2000" i="1">
                            <a:latin typeface="Cambria Math" panose="02040503050406030204" pitchFamily="18" charset="0"/>
                          </a:rPr>
                          <m:t>𝑤</m:t>
                        </m:r>
                      </m:den>
                    </m:f>
                    <m:r>
                      <a:rPr lang="en-US" sz="2000" i="1">
                        <a:latin typeface="Cambria Math" panose="02040503050406030204" pitchFamily="18" charset="0"/>
                      </a:rPr>
                      <m:t> </m:t>
                    </m:r>
                  </m:oMath>
                </a14:m>
                <a:r>
                  <a:rPr lang="en-US" sz="2000" dirty="0"/>
                  <a:t> of loss </a:t>
                </a:r>
                <a14:m>
                  <m:oMath xmlns:m="http://schemas.openxmlformats.org/officeDocument/2006/math">
                    <m:r>
                      <a:rPr lang="en-US" sz="2000" i="1">
                        <a:latin typeface="Cambria Math" panose="02040503050406030204" pitchFamily="18" charset="0"/>
                      </a:rPr>
                      <m:t>𝑙</m:t>
                    </m:r>
                  </m:oMath>
                </a14:m>
                <a:r>
                  <a:rPr lang="en-US" sz="2000" dirty="0"/>
                  <a:t> </a:t>
                </a:r>
                <a:r>
                  <a:rPr lang="en-US" sz="2000" dirty="0" err="1"/>
                  <a:t>w.r.t.</a:t>
                </a:r>
                <a:r>
                  <a:rPr lang="en-US" sz="2000" dirty="0"/>
                  <a:t> each parameter </a:t>
                </a:r>
                <a14:m>
                  <m:oMath xmlns:m="http://schemas.openxmlformats.org/officeDocument/2006/math">
                    <m:r>
                      <a:rPr lang="en-US" sz="2000" i="1" smtClean="0">
                        <a:latin typeface="Cambria Math" panose="02040503050406030204" pitchFamily="18" charset="0"/>
                      </a:rPr>
                      <m:t>𝑤</m:t>
                    </m:r>
                  </m:oMath>
                </a14:m>
                <a:endParaRPr lang="en-US" sz="2000" dirty="0"/>
              </a:p>
              <a:p>
                <a:pPr>
                  <a:lnSpc>
                    <a:spcPct val="100000"/>
                  </a:lnSpc>
                  <a:spcBef>
                    <a:spcPts val="1800"/>
                  </a:spcBef>
                </a:pPr>
                <a:r>
                  <a:rPr lang="en-US" sz="2000" dirty="0"/>
                  <a:t>Step 5: Update parameter as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𝑤</m:t>
                        </m:r>
                      </m:e>
                      <m:sup>
                        <m:r>
                          <a:rPr lang="en-US" sz="2000" b="0" i="1" smtClean="0">
                            <a:latin typeface="Cambria Math" panose="02040503050406030204" pitchFamily="18" charset="0"/>
                          </a:rPr>
                          <m:t>𝑛𝑒𝑤</m:t>
                        </m:r>
                      </m:sup>
                    </m:sSup>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𝑤</m:t>
                        </m:r>
                      </m:e>
                      <m:sup>
                        <m:r>
                          <a:rPr lang="en-US" sz="2000" b="0" i="1" smtClean="0">
                            <a:latin typeface="Cambria Math" panose="02040503050406030204" pitchFamily="18" charset="0"/>
                          </a:rPr>
                          <m:t>𝑜𝑙𝑑</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𝜂</m:t>
                    </m:r>
                    <m:r>
                      <a:rPr lang="en-US" sz="2000" b="0" i="1" smtClean="0">
                        <a:latin typeface="Cambria Math" panose="02040503050406030204" pitchFamily="18" charset="0"/>
                        <a:ea typeface="Cambria Math" panose="02040503050406030204" pitchFamily="18" charset="0"/>
                      </a:rPr>
                      <m:t>×</m:t>
                    </m:r>
                    <m:f>
                      <m:fPr>
                        <m:ctrlPr>
                          <a:rPr lang="en-US" sz="2000" i="1" smtClean="0">
                            <a:latin typeface="Cambria Math" panose="02040503050406030204" pitchFamily="18" charset="0"/>
                          </a:rPr>
                        </m:ctrlPr>
                      </m:fPr>
                      <m:num>
                        <m:r>
                          <a:rPr lang="en-US" sz="2000" i="1" smtClean="0">
                            <a:latin typeface="Cambria Math" panose="02040503050406030204" pitchFamily="18" charset="0"/>
                          </a:rPr>
                          <m:t>𝜕</m:t>
                        </m:r>
                        <m:r>
                          <a:rPr lang="en-US" sz="2000" b="0" i="1" smtClean="0">
                            <a:latin typeface="Cambria Math" panose="02040503050406030204" pitchFamily="18" charset="0"/>
                          </a:rPr>
                          <m:t>𝑙</m:t>
                        </m:r>
                      </m:num>
                      <m:den>
                        <m:r>
                          <a:rPr lang="en-US" sz="2000" i="1" smtClean="0">
                            <a:latin typeface="Cambria Math" panose="02040503050406030204" pitchFamily="18" charset="0"/>
                          </a:rPr>
                          <m:t>𝜕</m:t>
                        </m:r>
                        <m:r>
                          <a:rPr lang="en-US" sz="2000" i="1" smtClean="0">
                            <a:latin typeface="Cambria Math" panose="02040503050406030204" pitchFamily="18" charset="0"/>
                          </a:rPr>
                          <m:t>𝑤</m:t>
                        </m:r>
                      </m:den>
                    </m:f>
                  </m:oMath>
                </a14:m>
                <a:r>
                  <a:rPr lang="en-US" sz="2000" dirty="0"/>
                  <a:t> , where </a:t>
                </a:r>
                <a14:m>
                  <m:oMath xmlns:m="http://schemas.openxmlformats.org/officeDocument/2006/math">
                    <m:r>
                      <a:rPr lang="en-US" sz="2000" i="1">
                        <a:latin typeface="Cambria Math" panose="02040503050406030204" pitchFamily="18" charset="0"/>
                        <a:ea typeface="Cambria Math" panose="02040503050406030204" pitchFamily="18" charset="0"/>
                      </a:rPr>
                      <m:t>𝜂</m:t>
                    </m:r>
                  </m:oMath>
                </a14:m>
                <a:r>
                  <a:rPr lang="en-US" sz="2000" dirty="0"/>
                  <a:t> is learning rate</a:t>
                </a:r>
              </a:p>
              <a:p>
                <a:pPr>
                  <a:lnSpc>
                    <a:spcPct val="100000"/>
                  </a:lnSpc>
                  <a:spcBef>
                    <a:spcPts val="1800"/>
                  </a:spcBef>
                </a:pPr>
                <a:r>
                  <a:rPr lang="en-US" sz="2000" dirty="0"/>
                  <a:t>Step 6: Go back to step 2 and repeat till convergence</a:t>
                </a:r>
              </a:p>
            </p:txBody>
          </p:sp>
        </mc:Choice>
        <mc:Fallback xmlns="">
          <p:sp>
            <p:nvSpPr>
              <p:cNvPr id="3" name="Text Placeholder 2"/>
              <p:cNvSpPr>
                <a:spLocks noGrp="1" noRot="1" noChangeAspect="1" noMove="1" noResize="1" noEditPoints="1" noAdjustHandles="1" noChangeArrowheads="1" noChangeShapeType="1" noTextEdit="1"/>
              </p:cNvSpPr>
              <p:nvPr>
                <p:ph type="body" sz="half" idx="2"/>
              </p:nvPr>
            </p:nvSpPr>
            <p:spPr>
              <a:xfrm>
                <a:off x="839788" y="2397339"/>
                <a:ext cx="10431495" cy="4363533"/>
              </a:xfrm>
              <a:blipFill>
                <a:blip r:embed="rId2"/>
                <a:stretch>
                  <a:fillRect l="-643" t="-559"/>
                </a:stretch>
              </a:blipFill>
            </p:spPr>
            <p:txBody>
              <a:bodyPr/>
              <a:lstStyle/>
              <a:p>
                <a:r>
                  <a:rPr lang="en-CA">
                    <a:noFill/>
                  </a:rPr>
                  <a:t> </a:t>
                </a:r>
              </a:p>
            </p:txBody>
          </p:sp>
        </mc:Fallback>
      </mc:AlternateContent>
      <p:sp>
        <p:nvSpPr>
          <p:cNvPr id="39" name="Title 219">
            <a:extLst>
              <a:ext uri="{FF2B5EF4-FFF2-40B4-BE49-F238E27FC236}">
                <a16:creationId xmlns:a16="http://schemas.microsoft.com/office/drawing/2014/main" id="{8821680C-6E6C-4B2D-BDC8-F084F12A8ABB}"/>
              </a:ext>
            </a:extLst>
          </p:cNvPr>
          <p:cNvSpPr>
            <a:spLocks noGrp="1"/>
          </p:cNvSpPr>
          <p:nvPr>
            <p:ph type="title"/>
          </p:nvPr>
        </p:nvSpPr>
        <p:spPr>
          <a:xfrm>
            <a:off x="839788" y="457200"/>
            <a:ext cx="9090692" cy="1600200"/>
          </a:xfrm>
        </p:spPr>
        <p:txBody>
          <a:bodyPr>
            <a:noAutofit/>
          </a:bodyPr>
          <a:lstStyle/>
          <a:p>
            <a:r>
              <a:rPr lang="en-US" sz="4400" dirty="0"/>
              <a:t>Gradient Descent</a:t>
            </a:r>
            <a:endParaRPr lang="en-GB" sz="4400" dirty="0"/>
          </a:p>
        </p:txBody>
      </p:sp>
    </p:spTree>
    <p:extLst>
      <p:ext uri="{BB962C8B-B14F-4D97-AF65-F5344CB8AC3E}">
        <p14:creationId xmlns:p14="http://schemas.microsoft.com/office/powerpoint/2010/main" val="3433491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Placeholder 2"/>
              <p:cNvSpPr>
                <a:spLocks noGrp="1"/>
              </p:cNvSpPr>
              <p:nvPr>
                <p:ph type="body" sz="half" idx="2"/>
              </p:nvPr>
            </p:nvSpPr>
            <p:spPr>
              <a:xfrm>
                <a:off x="839788" y="3976414"/>
                <a:ext cx="10431495" cy="2784458"/>
              </a:xfrm>
            </p:spPr>
            <p:txBody>
              <a:bodyPr>
                <a:noAutofit/>
              </a:bodyPr>
              <a:lstStyle/>
              <a:p>
                <a:pPr>
                  <a:lnSpc>
                    <a:spcPct val="100000"/>
                  </a:lnSpc>
                  <a:spcBef>
                    <a:spcPts val="1800"/>
                  </a:spcBef>
                </a:pPr>
                <a:r>
                  <a:rPr lang="en-US" b="1" dirty="0"/>
                  <a:t>Goal: </a:t>
                </a:r>
                <a:r>
                  <a:rPr lang="en-US" dirty="0"/>
                  <a:t>iteratively update the learnable parameters such that the loss </a:t>
                </a:r>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 </m:t>
                    </m:r>
                  </m:oMath>
                </a14:m>
                <a:r>
                  <a:rPr lang="en-US" dirty="0"/>
                  <a:t>is minimized</a:t>
                </a:r>
              </a:p>
              <a:p>
                <a:pPr>
                  <a:lnSpc>
                    <a:spcPct val="100000"/>
                  </a:lnSpc>
                  <a:spcBef>
                    <a:spcPts val="1800"/>
                  </a:spcBef>
                  <a:spcAft>
                    <a:spcPts val="1200"/>
                  </a:spcAft>
                </a:pPr>
                <a:r>
                  <a:rPr lang="en-US" dirty="0"/>
                  <a:t>Compute the gradient of the loss </a:t>
                </a:r>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 </m:t>
                    </m:r>
                  </m:oMath>
                </a14:m>
                <a:r>
                  <a:rPr lang="en-US" i="1" dirty="0" err="1"/>
                  <a:t>w.r.t.</a:t>
                </a:r>
                <a:r>
                  <a:rPr lang="en-US" i="1" dirty="0"/>
                  <a:t> </a:t>
                </a:r>
                <a:r>
                  <a:rPr lang="en-US" dirty="0"/>
                  <a:t>each parameter (e.g.,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𝑤</m:t>
                        </m:r>
                      </m:e>
                      <m:sub>
                        <m:r>
                          <a:rPr lang="en-US" b="0" i="1" smtClean="0">
                            <a:solidFill>
                              <a:schemeClr val="tx1"/>
                            </a:solidFill>
                            <a:latin typeface="Cambria Math" panose="02040503050406030204" pitchFamily="18" charset="0"/>
                          </a:rPr>
                          <m:t>1</m:t>
                        </m:r>
                      </m:sub>
                    </m:sSub>
                  </m:oMath>
                </a14:m>
                <a:r>
                  <a:rPr lang="en-US" dirty="0"/>
                  <a:t>)</a:t>
                </a:r>
              </a:p>
              <a:p>
                <a:pPr>
                  <a:lnSpc>
                    <a:spcPct val="100000"/>
                  </a:lnSpc>
                  <a:spcBef>
                    <a:spcPts val="1800"/>
                  </a:spcBef>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𝑙</m:t>
                          </m:r>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𝑙</m:t>
                          </m:r>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den>
                      </m:f>
                      <m:r>
                        <a:rPr lang="en-US" b="0"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rPr>
                          </m:ctrlPr>
                        </m:fPr>
                        <m:num>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den>
                      </m:f>
                      <m:r>
                        <a:rPr lang="en-US" b="0"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rPr>
                          </m:ctrlPr>
                        </m:fPr>
                        <m:num>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den>
                      </m:f>
                    </m:oMath>
                  </m:oMathPara>
                </a14:m>
                <a:endParaRPr lang="en-US" dirty="0"/>
              </a:p>
              <a:p>
                <a:pPr>
                  <a:lnSpc>
                    <a:spcPct val="100000"/>
                  </a:lnSpc>
                  <a:spcBef>
                    <a:spcPts val="1800"/>
                  </a:spcBef>
                  <a:spcAft>
                    <a:spcPts val="1200"/>
                  </a:spcAft>
                </a:pPr>
                <a:r>
                  <a:rPr lang="en-US" dirty="0"/>
                  <a:t>Update the parameter value based on the gradient with </a:t>
                </a:r>
                <a14:m>
                  <m:oMath xmlns:m="http://schemas.openxmlformats.org/officeDocument/2006/math">
                    <m:r>
                      <a:rPr lang="en-US" b="0" i="1" smtClean="0">
                        <a:latin typeface="Cambria Math" panose="02040503050406030204" pitchFamily="18" charset="0"/>
                        <a:ea typeface="Cambria Math" panose="02040503050406030204" pitchFamily="18" charset="0"/>
                      </a:rPr>
                      <m:t>𝜂</m:t>
                    </m:r>
                  </m:oMath>
                </a14:m>
                <a:r>
                  <a:rPr lang="en-US" dirty="0"/>
                  <a:t> as the learning rate</a:t>
                </a:r>
              </a:p>
              <a:p>
                <a:pPr>
                  <a:lnSpc>
                    <a:spcPct val="100000"/>
                  </a:lnSpc>
                  <a:spcBef>
                    <a:spcPts val="1800"/>
                  </a:spcBef>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1</m:t>
                          </m:r>
                        </m:sub>
                        <m:sup>
                          <m:r>
                            <a:rPr lang="en-US" b="0" i="1" smtClean="0">
                              <a:latin typeface="Cambria Math" panose="02040503050406030204" pitchFamily="18" charset="0"/>
                            </a:rPr>
                            <m:t>𝑛𝑒𝑤</m:t>
                          </m:r>
                        </m:sup>
                      </m:sSubSup>
                      <m:r>
                        <a:rPr lang="en-US" b="0" i="1" smtClean="0">
                          <a:latin typeface="Cambria Math" panose="02040503050406030204" pitchFamily="18" charset="0"/>
                        </a:rPr>
                        <m:t>=</m:t>
                      </m:r>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1</m:t>
                          </m:r>
                        </m:sub>
                        <m:sup>
                          <m:r>
                            <a:rPr lang="en-US" b="0" i="1" smtClean="0">
                              <a:latin typeface="Cambria Math" panose="02040503050406030204" pitchFamily="18" charset="0"/>
                            </a:rPr>
                            <m:t>𝑜𝑙𝑑</m:t>
                          </m:r>
                        </m:sup>
                      </m:sSub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𝑙</m:t>
                          </m:r>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den>
                      </m:f>
                    </m:oMath>
                  </m:oMathPara>
                </a14:m>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half" idx="2"/>
              </p:nvPr>
            </p:nvSpPr>
            <p:spPr>
              <a:xfrm>
                <a:off x="839788" y="3976414"/>
                <a:ext cx="10431495" cy="2784458"/>
              </a:xfrm>
              <a:blipFill>
                <a:blip r:embed="rId2"/>
                <a:stretch>
                  <a:fillRect l="-351" t="-875"/>
                </a:stretch>
              </a:blipFill>
            </p:spPr>
            <p:txBody>
              <a:bodyPr/>
              <a:lstStyle/>
              <a:p>
                <a:r>
                  <a:rPr lang="en-CA">
                    <a:noFill/>
                  </a:rPr>
                  <a:t> </a:t>
                </a:r>
              </a:p>
            </p:txBody>
          </p:sp>
        </mc:Fallback>
      </mc:AlternateContent>
      <p:sp>
        <p:nvSpPr>
          <p:cNvPr id="39" name="Title 219">
            <a:extLst>
              <a:ext uri="{FF2B5EF4-FFF2-40B4-BE49-F238E27FC236}">
                <a16:creationId xmlns:a16="http://schemas.microsoft.com/office/drawing/2014/main" id="{8821680C-6E6C-4B2D-BDC8-F084F12A8ABB}"/>
              </a:ext>
            </a:extLst>
          </p:cNvPr>
          <p:cNvSpPr>
            <a:spLocks noGrp="1"/>
          </p:cNvSpPr>
          <p:nvPr>
            <p:ph type="title"/>
          </p:nvPr>
        </p:nvSpPr>
        <p:spPr>
          <a:xfrm>
            <a:off x="839787" y="457200"/>
            <a:ext cx="9090692" cy="1600200"/>
          </a:xfrm>
        </p:spPr>
        <p:txBody>
          <a:bodyPr>
            <a:noAutofit/>
          </a:bodyPr>
          <a:lstStyle/>
          <a:p>
            <a:r>
              <a:rPr lang="en-US" sz="4400" dirty="0"/>
              <a:t>Gradient Descent</a:t>
            </a:r>
            <a:endParaRPr lang="en-GB" sz="4400" dirty="0"/>
          </a:p>
        </p:txBody>
      </p:sp>
      <mc:AlternateContent xmlns:mc="http://schemas.openxmlformats.org/markup-compatibility/2006" xmlns:a14="http://schemas.microsoft.com/office/drawing/2010/main">
        <mc:Choice Requires="a14">
          <p:sp>
            <p:nvSpPr>
              <p:cNvPr id="56" name="Text Placeholder 2">
                <a:extLst>
                  <a:ext uri="{FF2B5EF4-FFF2-40B4-BE49-F238E27FC236}">
                    <a16:creationId xmlns:a16="http://schemas.microsoft.com/office/drawing/2014/main" id="{27A78817-47EC-44F1-A8C5-9EB2C2575742}"/>
                  </a:ext>
                </a:extLst>
              </p:cNvPr>
              <p:cNvSpPr txBox="1">
                <a:spLocks/>
              </p:cNvSpPr>
              <p:nvPr/>
            </p:nvSpPr>
            <p:spPr>
              <a:xfrm>
                <a:off x="7334151" y="2441955"/>
                <a:ext cx="4755625" cy="105455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nSpc>
                    <a:spcPct val="100000"/>
                  </a:lnSpc>
                  <a:spcBef>
                    <a:spcPts val="0"/>
                  </a:spcBef>
                </a:pPr>
                <a:r>
                  <a:rPr lang="en-US" b="1" dirty="0"/>
                  <a:t>Task:</a:t>
                </a:r>
                <a:r>
                  <a:rPr lang="en-US" dirty="0"/>
                  <a:t> regression</a:t>
                </a:r>
              </a:p>
              <a:p>
                <a:pPr>
                  <a:lnSpc>
                    <a:spcPct val="100000"/>
                  </a:lnSpc>
                  <a:spcBef>
                    <a:spcPts val="0"/>
                  </a:spcBef>
                </a:pPr>
                <a:r>
                  <a:rPr lang="en-US" b="1" dirty="0"/>
                  <a:t>Training data:</a:t>
                </a:r>
                <a14:m>
                  <m:oMath xmlns:m="http://schemas.openxmlformats.org/officeDocument/2006/math">
                    <m:r>
                      <a:rPr lang="en-US" b="0" i="0" smtClean="0">
                        <a:latin typeface="Cambria Math" panose="02040503050406030204" pitchFamily="18" charset="0"/>
                      </a:rPr>
                      <m:t> </m:t>
                    </m:r>
                    <m:d>
                      <m:dPr>
                        <m:begChr m:val="⟨"/>
                        <m:endChr m:val="⟩"/>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a14:m>
                <a:r>
                  <a:rPr lang="en-US" dirty="0"/>
                  <a:t> pairs</a:t>
                </a:r>
              </a:p>
              <a:p>
                <a:pPr>
                  <a:lnSpc>
                    <a:spcPct val="100000"/>
                  </a:lnSpc>
                  <a:spcBef>
                    <a:spcPts val="0"/>
                  </a:spcBef>
                </a:pPr>
                <a:r>
                  <a:rPr lang="en-US" b="1" dirty="0"/>
                  <a:t>Model:</a:t>
                </a:r>
                <a:r>
                  <a:rPr lang="en-US" dirty="0"/>
                  <a:t> NN (1 feature, 1 hidden layer, 1 hidden node)</a:t>
                </a:r>
              </a:p>
              <a:p>
                <a:pPr>
                  <a:lnSpc>
                    <a:spcPct val="100000"/>
                  </a:lnSpc>
                  <a:spcBef>
                    <a:spcPts val="0"/>
                  </a:spcBef>
                </a:pPr>
                <a:r>
                  <a:rPr lang="en-US" b="1" dirty="0"/>
                  <a:t>Learnable parameters:</a:t>
                </a:r>
                <a:r>
                  <a:rPr lang="en-US" dirty="0"/>
                  <a:t> </a:t>
                </a: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r>
                          <m:rPr>
                            <m:nor/>
                          </m:rPr>
                          <a:rPr lang="en-CA" dirty="0"/>
                          <m:t> </m:t>
                        </m:r>
                      </m:e>
                    </m:d>
                  </m:oMath>
                </a14:m>
                <a:endParaRPr lang="en-US" dirty="0"/>
              </a:p>
            </p:txBody>
          </p:sp>
        </mc:Choice>
        <mc:Fallback xmlns="">
          <p:sp>
            <p:nvSpPr>
              <p:cNvPr id="56" name="Text Placeholder 2">
                <a:extLst>
                  <a:ext uri="{FF2B5EF4-FFF2-40B4-BE49-F238E27FC236}">
                    <a16:creationId xmlns:a16="http://schemas.microsoft.com/office/drawing/2014/main" id="{27A78817-47EC-44F1-A8C5-9EB2C2575742}"/>
                  </a:ext>
                </a:extLst>
              </p:cNvPr>
              <p:cNvSpPr txBox="1">
                <a:spLocks noRot="1" noChangeAspect="1" noMove="1" noResize="1" noEditPoints="1" noAdjustHandles="1" noChangeArrowheads="1" noChangeShapeType="1" noTextEdit="1"/>
              </p:cNvSpPr>
              <p:nvPr/>
            </p:nvSpPr>
            <p:spPr>
              <a:xfrm>
                <a:off x="7334151" y="2441955"/>
                <a:ext cx="4755625" cy="1054557"/>
              </a:xfrm>
              <a:prstGeom prst="rect">
                <a:avLst/>
              </a:prstGeom>
              <a:blipFill>
                <a:blip r:embed="rId3"/>
                <a:stretch>
                  <a:fillRect l="-641" t="-2312" b="-8092"/>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75EC9B79-3E6D-45EB-AEE9-E1ED05F632F9}"/>
                  </a:ext>
                </a:extLst>
              </p:cNvPr>
              <p:cNvSpPr/>
              <p:nvPr/>
            </p:nvSpPr>
            <p:spPr>
              <a:xfrm>
                <a:off x="839787" y="2419648"/>
                <a:ext cx="549587" cy="549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𝑥</m:t>
                      </m:r>
                    </m:oMath>
                  </m:oMathPara>
                </a14:m>
                <a:endParaRPr lang="en-CA" dirty="0">
                  <a:solidFill>
                    <a:schemeClr val="tx1"/>
                  </a:solidFill>
                </a:endParaRPr>
              </a:p>
            </p:txBody>
          </p:sp>
        </mc:Choice>
        <mc:Fallback xmlns="">
          <p:sp>
            <p:nvSpPr>
              <p:cNvPr id="16" name="Oval 15">
                <a:extLst>
                  <a:ext uri="{FF2B5EF4-FFF2-40B4-BE49-F238E27FC236}">
                    <a16:creationId xmlns:a16="http://schemas.microsoft.com/office/drawing/2014/main" id="{75EC9B79-3E6D-45EB-AEE9-E1ED05F632F9}"/>
                  </a:ext>
                </a:extLst>
              </p:cNvPr>
              <p:cNvSpPr>
                <a:spLocks noRot="1" noChangeAspect="1" noMove="1" noResize="1" noEditPoints="1" noAdjustHandles="1" noChangeArrowheads="1" noChangeShapeType="1" noTextEdit="1"/>
              </p:cNvSpPr>
              <p:nvPr/>
            </p:nvSpPr>
            <p:spPr>
              <a:xfrm>
                <a:off x="839787" y="2419648"/>
                <a:ext cx="549587" cy="549587"/>
              </a:xfrm>
              <a:prstGeom prst="ellipse">
                <a:avLst/>
              </a:prstGeom>
              <a:blipFill>
                <a:blip r:embed="rId4"/>
                <a:stretch>
                  <a:fillRect/>
                </a:stretch>
              </a:blipFill>
              <a:ln>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1" name="Oval 40">
                <a:extLst>
                  <a:ext uri="{FF2B5EF4-FFF2-40B4-BE49-F238E27FC236}">
                    <a16:creationId xmlns:a16="http://schemas.microsoft.com/office/drawing/2014/main" id="{C9E9A0D7-BA32-41B4-A6E4-8D12AB1C4021}"/>
                  </a:ext>
                </a:extLst>
              </p:cNvPr>
              <p:cNvSpPr/>
              <p:nvPr/>
            </p:nvSpPr>
            <p:spPr>
              <a:xfrm>
                <a:off x="2764133" y="2419647"/>
                <a:ext cx="549587" cy="549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1</m:t>
                          </m:r>
                        </m:sub>
                      </m:sSub>
                    </m:oMath>
                  </m:oMathPara>
                </a14:m>
                <a:endParaRPr lang="en-CA" dirty="0">
                  <a:solidFill>
                    <a:schemeClr val="tx1"/>
                  </a:solidFill>
                </a:endParaRPr>
              </a:p>
            </p:txBody>
          </p:sp>
        </mc:Choice>
        <mc:Fallback xmlns="">
          <p:sp>
            <p:nvSpPr>
              <p:cNvPr id="41" name="Oval 40">
                <a:extLst>
                  <a:ext uri="{FF2B5EF4-FFF2-40B4-BE49-F238E27FC236}">
                    <a16:creationId xmlns:a16="http://schemas.microsoft.com/office/drawing/2014/main" id="{C9E9A0D7-BA32-41B4-A6E4-8D12AB1C4021}"/>
                  </a:ext>
                </a:extLst>
              </p:cNvPr>
              <p:cNvSpPr>
                <a:spLocks noRot="1" noChangeAspect="1" noMove="1" noResize="1" noEditPoints="1" noAdjustHandles="1" noChangeArrowheads="1" noChangeShapeType="1" noTextEdit="1"/>
              </p:cNvSpPr>
              <p:nvPr/>
            </p:nvSpPr>
            <p:spPr>
              <a:xfrm>
                <a:off x="2764133" y="2419647"/>
                <a:ext cx="549587" cy="549587"/>
              </a:xfrm>
              <a:prstGeom prst="ellipse">
                <a:avLst/>
              </a:prstGeom>
              <a:blipFill>
                <a:blip r:embed="rId5"/>
                <a:stretch>
                  <a:fillRect/>
                </a:stretch>
              </a:blipFill>
              <a:ln>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3" name="Oval 42">
                <a:extLst>
                  <a:ext uri="{FF2B5EF4-FFF2-40B4-BE49-F238E27FC236}">
                    <a16:creationId xmlns:a16="http://schemas.microsoft.com/office/drawing/2014/main" id="{522CD8D2-2526-4169-9A39-C5A5CF59DE1B}"/>
                  </a:ext>
                </a:extLst>
              </p:cNvPr>
              <p:cNvSpPr/>
              <p:nvPr/>
            </p:nvSpPr>
            <p:spPr>
              <a:xfrm>
                <a:off x="4691444" y="2419647"/>
                <a:ext cx="549587" cy="549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2</m:t>
                          </m:r>
                        </m:sub>
                      </m:sSub>
                    </m:oMath>
                  </m:oMathPara>
                </a14:m>
                <a:endParaRPr lang="en-CA" dirty="0">
                  <a:solidFill>
                    <a:schemeClr val="tx1"/>
                  </a:solidFill>
                </a:endParaRPr>
              </a:p>
            </p:txBody>
          </p:sp>
        </mc:Choice>
        <mc:Fallback xmlns="">
          <p:sp>
            <p:nvSpPr>
              <p:cNvPr id="43" name="Oval 42">
                <a:extLst>
                  <a:ext uri="{FF2B5EF4-FFF2-40B4-BE49-F238E27FC236}">
                    <a16:creationId xmlns:a16="http://schemas.microsoft.com/office/drawing/2014/main" id="{522CD8D2-2526-4169-9A39-C5A5CF59DE1B}"/>
                  </a:ext>
                </a:extLst>
              </p:cNvPr>
              <p:cNvSpPr>
                <a:spLocks noRot="1" noChangeAspect="1" noMove="1" noResize="1" noEditPoints="1" noAdjustHandles="1" noChangeArrowheads="1" noChangeShapeType="1" noTextEdit="1"/>
              </p:cNvSpPr>
              <p:nvPr/>
            </p:nvSpPr>
            <p:spPr>
              <a:xfrm>
                <a:off x="4691444" y="2419647"/>
                <a:ext cx="549587" cy="549587"/>
              </a:xfrm>
              <a:prstGeom prst="ellipse">
                <a:avLst/>
              </a:prstGeom>
              <a:blipFill>
                <a:blip r:embed="rId6"/>
                <a:stretch>
                  <a:fillRect/>
                </a:stretch>
              </a:blipFill>
              <a:ln>
                <a:solidFill>
                  <a:schemeClr val="tx1"/>
                </a:solidFill>
              </a:ln>
            </p:spPr>
            <p:txBody>
              <a:bodyPr/>
              <a:lstStyle/>
              <a:p>
                <a:r>
                  <a:rPr lang="en-CA">
                    <a:noFill/>
                  </a:rPr>
                  <a:t> </a:t>
                </a:r>
              </a:p>
            </p:txBody>
          </p:sp>
        </mc:Fallback>
      </mc:AlternateContent>
      <p:cxnSp>
        <p:nvCxnSpPr>
          <p:cNvPr id="18" name="Straight Arrow Connector 17">
            <a:extLst>
              <a:ext uri="{FF2B5EF4-FFF2-40B4-BE49-F238E27FC236}">
                <a16:creationId xmlns:a16="http://schemas.microsoft.com/office/drawing/2014/main" id="{405EEAD8-F5DB-4822-BB44-F4C0F31B335E}"/>
              </a:ext>
            </a:extLst>
          </p:cNvPr>
          <p:cNvCxnSpPr>
            <a:stCxn id="16" idx="6"/>
            <a:endCxn id="41" idx="2"/>
          </p:cNvCxnSpPr>
          <p:nvPr/>
        </p:nvCxnSpPr>
        <p:spPr>
          <a:xfrm flipV="1">
            <a:off x="1389374" y="2694441"/>
            <a:ext cx="1374759" cy="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A1424AA-D684-41CA-9CD2-3201ACD07835}"/>
              </a:ext>
            </a:extLst>
          </p:cNvPr>
          <p:cNvCxnSpPr>
            <a:cxnSpLocks/>
            <a:stCxn id="41" idx="6"/>
            <a:endCxn id="43" idx="2"/>
          </p:cNvCxnSpPr>
          <p:nvPr/>
        </p:nvCxnSpPr>
        <p:spPr>
          <a:xfrm>
            <a:off x="3313720" y="2694441"/>
            <a:ext cx="137772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Oval 47">
                <a:extLst>
                  <a:ext uri="{FF2B5EF4-FFF2-40B4-BE49-F238E27FC236}">
                    <a16:creationId xmlns:a16="http://schemas.microsoft.com/office/drawing/2014/main" id="{B5FC4A5B-31A0-4D5D-8ECE-7644F0EC8CF3}"/>
                  </a:ext>
                </a:extLst>
              </p:cNvPr>
              <p:cNvSpPr/>
              <p:nvPr/>
            </p:nvSpPr>
            <p:spPr>
              <a:xfrm>
                <a:off x="6615788" y="2823052"/>
                <a:ext cx="549587" cy="549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𝑙</m:t>
                      </m:r>
                    </m:oMath>
                  </m:oMathPara>
                </a14:m>
                <a:endParaRPr lang="en-CA" dirty="0">
                  <a:solidFill>
                    <a:schemeClr val="tx1"/>
                  </a:solidFill>
                </a:endParaRPr>
              </a:p>
            </p:txBody>
          </p:sp>
        </mc:Choice>
        <mc:Fallback xmlns="">
          <p:sp>
            <p:nvSpPr>
              <p:cNvPr id="48" name="Oval 47">
                <a:extLst>
                  <a:ext uri="{FF2B5EF4-FFF2-40B4-BE49-F238E27FC236}">
                    <a16:creationId xmlns:a16="http://schemas.microsoft.com/office/drawing/2014/main" id="{B5FC4A5B-31A0-4D5D-8ECE-7644F0EC8CF3}"/>
                  </a:ext>
                </a:extLst>
              </p:cNvPr>
              <p:cNvSpPr>
                <a:spLocks noRot="1" noChangeAspect="1" noMove="1" noResize="1" noEditPoints="1" noAdjustHandles="1" noChangeArrowheads="1" noChangeShapeType="1" noTextEdit="1"/>
              </p:cNvSpPr>
              <p:nvPr/>
            </p:nvSpPr>
            <p:spPr>
              <a:xfrm>
                <a:off x="6615788" y="2823052"/>
                <a:ext cx="549587" cy="549587"/>
              </a:xfrm>
              <a:prstGeom prst="ellipse">
                <a:avLst/>
              </a:prstGeom>
              <a:blipFill>
                <a:blip r:embed="rId7"/>
                <a:stretch>
                  <a:fillRect/>
                </a:stretch>
              </a:blipFill>
              <a:ln>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602C1A7E-817E-4BCA-92A0-DAA402BCF1A5}"/>
                  </a:ext>
                </a:extLst>
              </p:cNvPr>
              <p:cNvSpPr/>
              <p:nvPr/>
            </p:nvSpPr>
            <p:spPr>
              <a:xfrm>
                <a:off x="1415544" y="2421128"/>
                <a:ext cx="1327864"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𝑡𝑎𝑛h</m:t>
                      </m:r>
                      <m:d>
                        <m:dPr>
                          <m:ctrlPr>
                            <a:rPr lang="en-US" sz="1200" b="0" i="1" smtClean="0">
                              <a:solidFill>
                                <a:schemeClr val="tx1"/>
                              </a:solidFill>
                              <a:latin typeface="Cambria Math" panose="02040503050406030204" pitchFamily="18" charset="0"/>
                            </a:rPr>
                          </m:ctrlPr>
                        </m:dPr>
                        <m:e>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𝑤</m:t>
                              </m:r>
                            </m:e>
                            <m:sub>
                              <m:r>
                                <a:rPr lang="en-US" sz="1200" b="0" i="1" smtClean="0">
                                  <a:solidFill>
                                    <a:schemeClr val="tx1"/>
                                  </a:solidFill>
                                  <a:latin typeface="Cambria Math" panose="02040503050406030204" pitchFamily="18" charset="0"/>
                                </a:rPr>
                                <m:t>1</m:t>
                              </m:r>
                            </m:sub>
                          </m:sSub>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𝑥</m:t>
                          </m:r>
                          <m:r>
                            <a:rPr lang="en-US" sz="1200" b="0" i="1" smtClean="0">
                              <a:solidFill>
                                <a:schemeClr val="tx1"/>
                              </a:solidFill>
                              <a:latin typeface="Cambria Math" panose="02040503050406030204" pitchFamily="18" charset="0"/>
                            </a:rPr>
                            <m: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𝑏</m:t>
                              </m:r>
                            </m:e>
                            <m:sub>
                              <m:r>
                                <a:rPr lang="en-US" sz="1200" b="0" i="1" smtClean="0">
                                  <a:solidFill>
                                    <a:schemeClr val="tx1"/>
                                  </a:solidFill>
                                  <a:latin typeface="Cambria Math" panose="02040503050406030204" pitchFamily="18" charset="0"/>
                                </a:rPr>
                                <m:t>1</m:t>
                              </m:r>
                            </m:sub>
                          </m:sSub>
                        </m:e>
                      </m:d>
                    </m:oMath>
                  </m:oMathPara>
                </a14:m>
                <a:endParaRPr lang="en-CA" sz="1200" dirty="0"/>
              </a:p>
            </p:txBody>
          </p:sp>
        </mc:Choice>
        <mc:Fallback xmlns="">
          <p:sp>
            <p:nvSpPr>
              <p:cNvPr id="23" name="Rectangle 22">
                <a:extLst>
                  <a:ext uri="{FF2B5EF4-FFF2-40B4-BE49-F238E27FC236}">
                    <a16:creationId xmlns:a16="http://schemas.microsoft.com/office/drawing/2014/main" id="{602C1A7E-817E-4BCA-92A0-DAA402BCF1A5}"/>
                  </a:ext>
                </a:extLst>
              </p:cNvPr>
              <p:cNvSpPr>
                <a:spLocks noRot="1" noChangeAspect="1" noMove="1" noResize="1" noEditPoints="1" noAdjustHandles="1" noChangeArrowheads="1" noChangeShapeType="1" noTextEdit="1"/>
              </p:cNvSpPr>
              <p:nvPr/>
            </p:nvSpPr>
            <p:spPr>
              <a:xfrm>
                <a:off x="1415544" y="2421128"/>
                <a:ext cx="1327864" cy="276999"/>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671C08D7-13AF-426B-8522-8A97E98BE591}"/>
                  </a:ext>
                </a:extLst>
              </p:cNvPr>
              <p:cNvSpPr/>
              <p:nvPr/>
            </p:nvSpPr>
            <p:spPr>
              <a:xfrm>
                <a:off x="5399640" y="2715955"/>
                <a:ext cx="11858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0" i="1" smtClean="0">
                              <a:solidFill>
                                <a:schemeClr val="tx1"/>
                              </a:solidFill>
                              <a:latin typeface="Cambria Math" panose="02040503050406030204" pitchFamily="18" charset="0"/>
                            </a:rPr>
                          </m:ctrlPr>
                        </m:sSupPr>
                        <m:e>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𝑦</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2</m:t>
                                  </m:r>
                                </m:sub>
                              </m:sSub>
                            </m:e>
                          </m:d>
                        </m:e>
                        <m:sup>
                          <m:r>
                            <a:rPr lang="en-US" b="0" i="1" smtClean="0">
                              <a:solidFill>
                                <a:schemeClr val="tx1"/>
                              </a:solidFill>
                              <a:latin typeface="Cambria Math" panose="02040503050406030204" pitchFamily="18" charset="0"/>
                            </a:rPr>
                            <m:t>2</m:t>
                          </m:r>
                        </m:sup>
                      </m:sSup>
                    </m:oMath>
                  </m:oMathPara>
                </a14:m>
                <a:endParaRPr lang="en-CA" dirty="0"/>
              </a:p>
            </p:txBody>
          </p:sp>
        </mc:Choice>
        <mc:Fallback xmlns="">
          <p:sp>
            <p:nvSpPr>
              <p:cNvPr id="54" name="Rectangle 53">
                <a:extLst>
                  <a:ext uri="{FF2B5EF4-FFF2-40B4-BE49-F238E27FC236}">
                    <a16:creationId xmlns:a16="http://schemas.microsoft.com/office/drawing/2014/main" id="{671C08D7-13AF-426B-8522-8A97E98BE591}"/>
                  </a:ext>
                </a:extLst>
              </p:cNvPr>
              <p:cNvSpPr>
                <a:spLocks noRot="1" noChangeAspect="1" noMove="1" noResize="1" noEditPoints="1" noAdjustHandles="1" noChangeArrowheads="1" noChangeShapeType="1" noTextEdit="1"/>
              </p:cNvSpPr>
              <p:nvPr/>
            </p:nvSpPr>
            <p:spPr>
              <a:xfrm>
                <a:off x="5399640" y="2715955"/>
                <a:ext cx="1185837" cy="369332"/>
              </a:xfrm>
              <a:prstGeom prst="rect">
                <a:avLst/>
              </a:prstGeom>
              <a:blipFill>
                <a:blip r:embed="rId9"/>
                <a:stretch>
                  <a:fillRect b="-1000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5012FE5F-7900-4AF5-A295-60F59465B85B}"/>
                  </a:ext>
                </a:extLst>
              </p:cNvPr>
              <p:cNvSpPr/>
              <p:nvPr/>
            </p:nvSpPr>
            <p:spPr>
              <a:xfrm>
                <a:off x="4691443" y="3198031"/>
                <a:ext cx="549587" cy="549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𝑦</m:t>
                      </m:r>
                    </m:oMath>
                  </m:oMathPara>
                </a14:m>
                <a:endParaRPr lang="en-CA" dirty="0">
                  <a:solidFill>
                    <a:schemeClr val="tx1"/>
                  </a:solidFill>
                </a:endParaRPr>
              </a:p>
            </p:txBody>
          </p:sp>
        </mc:Choice>
        <mc:Fallback xmlns="">
          <p:sp>
            <p:nvSpPr>
              <p:cNvPr id="15" name="Oval 14">
                <a:extLst>
                  <a:ext uri="{FF2B5EF4-FFF2-40B4-BE49-F238E27FC236}">
                    <a16:creationId xmlns:a16="http://schemas.microsoft.com/office/drawing/2014/main" id="{5012FE5F-7900-4AF5-A295-60F59465B85B}"/>
                  </a:ext>
                </a:extLst>
              </p:cNvPr>
              <p:cNvSpPr>
                <a:spLocks noRot="1" noChangeAspect="1" noMove="1" noResize="1" noEditPoints="1" noAdjustHandles="1" noChangeArrowheads="1" noChangeShapeType="1" noTextEdit="1"/>
              </p:cNvSpPr>
              <p:nvPr/>
            </p:nvSpPr>
            <p:spPr>
              <a:xfrm>
                <a:off x="4691443" y="3198031"/>
                <a:ext cx="549587" cy="549587"/>
              </a:xfrm>
              <a:prstGeom prst="ellipse">
                <a:avLst/>
              </a:prstGeom>
              <a:blipFill>
                <a:blip r:embed="rId10"/>
                <a:stretch>
                  <a:fillRect/>
                </a:stretch>
              </a:blipFill>
              <a:ln>
                <a:solidFill>
                  <a:schemeClr val="tx1"/>
                </a:solidFill>
              </a:ln>
            </p:spPr>
            <p:txBody>
              <a:bodyPr/>
              <a:lstStyle/>
              <a:p>
                <a:r>
                  <a:rPr lang="en-CA">
                    <a:noFill/>
                  </a:rPr>
                  <a:t> </a:t>
                </a:r>
              </a:p>
            </p:txBody>
          </p:sp>
        </mc:Fallback>
      </mc:AlternateContent>
      <p:cxnSp>
        <p:nvCxnSpPr>
          <p:cNvPr id="4" name="Connector: Elbow 3">
            <a:extLst>
              <a:ext uri="{FF2B5EF4-FFF2-40B4-BE49-F238E27FC236}">
                <a16:creationId xmlns:a16="http://schemas.microsoft.com/office/drawing/2014/main" id="{D6BE4819-EB41-4A73-93F2-A76087B18FDF}"/>
              </a:ext>
            </a:extLst>
          </p:cNvPr>
          <p:cNvCxnSpPr>
            <a:stCxn id="43" idx="6"/>
            <a:endCxn id="48" idx="2"/>
          </p:cNvCxnSpPr>
          <p:nvPr/>
        </p:nvCxnSpPr>
        <p:spPr>
          <a:xfrm>
            <a:off x="5241031" y="2694441"/>
            <a:ext cx="1374757" cy="403405"/>
          </a:xfrm>
          <a:prstGeom prst="bentConnector3">
            <a:avLst>
              <a:gd name="adj1" fmla="val 9678"/>
            </a:avLst>
          </a:prstGeom>
          <a:ln w="1270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87017805-049A-4E75-9D4F-76A9B503351C}"/>
              </a:ext>
            </a:extLst>
          </p:cNvPr>
          <p:cNvCxnSpPr>
            <a:cxnSpLocks/>
            <a:stCxn id="15" idx="6"/>
            <a:endCxn id="48" idx="2"/>
          </p:cNvCxnSpPr>
          <p:nvPr/>
        </p:nvCxnSpPr>
        <p:spPr>
          <a:xfrm flipV="1">
            <a:off x="5241030" y="3097846"/>
            <a:ext cx="1374758" cy="374979"/>
          </a:xfrm>
          <a:prstGeom prst="bentConnector3">
            <a:avLst>
              <a:gd name="adj1" fmla="val 9678"/>
            </a:avLst>
          </a:prstGeom>
          <a:ln w="1270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110F10B5-0905-4F96-BF6A-A5CE6FF1933E}"/>
                  </a:ext>
                </a:extLst>
              </p:cNvPr>
              <p:cNvSpPr/>
              <p:nvPr/>
            </p:nvSpPr>
            <p:spPr>
              <a:xfrm>
                <a:off x="3287867" y="2416340"/>
                <a:ext cx="1429430"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𝑡𝑎𝑛h</m:t>
                      </m:r>
                      <m:d>
                        <m:dPr>
                          <m:ctrlPr>
                            <a:rPr lang="en-US" sz="1200" b="0" i="1" smtClean="0">
                              <a:solidFill>
                                <a:schemeClr val="tx1"/>
                              </a:solidFill>
                              <a:latin typeface="Cambria Math" panose="02040503050406030204" pitchFamily="18" charset="0"/>
                            </a:rPr>
                          </m:ctrlPr>
                        </m:dPr>
                        <m:e>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𝑤</m:t>
                              </m:r>
                            </m:e>
                            <m:sub>
                              <m:r>
                                <a:rPr lang="en-US" sz="1200" b="0" i="1" smtClean="0">
                                  <a:solidFill>
                                    <a:schemeClr val="tx1"/>
                                  </a:solidFill>
                                  <a:latin typeface="Cambria Math" panose="02040503050406030204" pitchFamily="18" charset="0"/>
                                </a:rPr>
                                <m:t>2</m:t>
                              </m:r>
                            </m:sub>
                          </m:sSub>
                          <m:r>
                            <a:rPr lang="en-US" sz="1200" b="0" i="1" smtClean="0">
                              <a:solidFill>
                                <a:schemeClr val="tx1"/>
                              </a:solidFill>
                              <a:latin typeface="Cambria Math" panose="02040503050406030204" pitchFamily="18" charset="0"/>
                            </a:rPr>
                            <m: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𝑦</m:t>
                              </m:r>
                            </m:e>
                            <m:sub>
                              <m:r>
                                <a:rPr lang="en-US" sz="1200" b="0" i="1" smtClean="0">
                                  <a:solidFill>
                                    <a:schemeClr val="tx1"/>
                                  </a:solidFill>
                                  <a:latin typeface="Cambria Math" panose="02040503050406030204" pitchFamily="18" charset="0"/>
                                </a:rPr>
                                <m:t>1</m:t>
                              </m:r>
                            </m:sub>
                          </m:sSub>
                          <m:r>
                            <a:rPr lang="en-US" sz="1200" b="0" i="1" smtClean="0">
                              <a:solidFill>
                                <a:schemeClr val="tx1"/>
                              </a:solidFill>
                              <a:latin typeface="Cambria Math" panose="02040503050406030204" pitchFamily="18" charset="0"/>
                            </a:rPr>
                            <m: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𝑏</m:t>
                              </m:r>
                            </m:e>
                            <m:sub>
                              <m:r>
                                <a:rPr lang="en-US" sz="1200" b="0" i="1" smtClean="0">
                                  <a:solidFill>
                                    <a:schemeClr val="tx1"/>
                                  </a:solidFill>
                                  <a:latin typeface="Cambria Math" panose="02040503050406030204" pitchFamily="18" charset="0"/>
                                </a:rPr>
                                <m:t>2</m:t>
                              </m:r>
                            </m:sub>
                          </m:sSub>
                        </m:e>
                      </m:d>
                    </m:oMath>
                  </m:oMathPara>
                </a14:m>
                <a:endParaRPr lang="en-CA" sz="1200" dirty="0"/>
              </a:p>
            </p:txBody>
          </p:sp>
        </mc:Choice>
        <mc:Fallback xmlns="">
          <p:sp>
            <p:nvSpPr>
              <p:cNvPr id="25" name="Rectangle 24">
                <a:extLst>
                  <a:ext uri="{FF2B5EF4-FFF2-40B4-BE49-F238E27FC236}">
                    <a16:creationId xmlns:a16="http://schemas.microsoft.com/office/drawing/2014/main" id="{110F10B5-0905-4F96-BF6A-A5CE6FF1933E}"/>
                  </a:ext>
                </a:extLst>
              </p:cNvPr>
              <p:cNvSpPr>
                <a:spLocks noRot="1" noChangeAspect="1" noMove="1" noResize="1" noEditPoints="1" noAdjustHandles="1" noChangeArrowheads="1" noChangeShapeType="1" noTextEdit="1"/>
              </p:cNvSpPr>
              <p:nvPr/>
            </p:nvSpPr>
            <p:spPr>
              <a:xfrm>
                <a:off x="3287867" y="2416340"/>
                <a:ext cx="1429430" cy="276999"/>
              </a:xfrm>
              <a:prstGeom prst="rect">
                <a:avLst/>
              </a:prstGeom>
              <a:blipFill>
                <a:blip r:embed="rId11"/>
                <a:stretch>
                  <a:fillRect/>
                </a:stretch>
              </a:blipFill>
            </p:spPr>
            <p:txBody>
              <a:bodyPr/>
              <a:lstStyle/>
              <a:p>
                <a:r>
                  <a:rPr lang="en-CA">
                    <a:noFill/>
                  </a:rPr>
                  <a:t> </a:t>
                </a:r>
              </a:p>
            </p:txBody>
          </p:sp>
        </mc:Fallback>
      </mc:AlternateContent>
      <p:sp>
        <p:nvSpPr>
          <p:cNvPr id="11" name="Rectangle 10">
            <a:extLst>
              <a:ext uri="{FF2B5EF4-FFF2-40B4-BE49-F238E27FC236}">
                <a16:creationId xmlns:a16="http://schemas.microsoft.com/office/drawing/2014/main" id="{ED1148CD-2CF2-4381-B283-71940E4758F8}"/>
              </a:ext>
            </a:extLst>
          </p:cNvPr>
          <p:cNvSpPr/>
          <p:nvPr/>
        </p:nvSpPr>
        <p:spPr>
          <a:xfrm>
            <a:off x="9463437" y="6173493"/>
            <a:ext cx="1387111" cy="369332"/>
          </a:xfrm>
          <a:prstGeom prst="rect">
            <a:avLst/>
          </a:prstGeom>
        </p:spPr>
        <p:txBody>
          <a:bodyPr wrap="none">
            <a:spAutoFit/>
          </a:bodyPr>
          <a:lstStyle/>
          <a:p>
            <a:r>
              <a:rPr lang="en-US" dirty="0"/>
              <a:t>…and repeat</a:t>
            </a:r>
            <a:endParaRPr lang="en-CA" dirty="0"/>
          </a:p>
        </p:txBody>
      </p:sp>
    </p:spTree>
    <p:extLst>
      <p:ext uri="{BB962C8B-B14F-4D97-AF65-F5344CB8AC3E}">
        <p14:creationId xmlns:p14="http://schemas.microsoft.com/office/powerpoint/2010/main" val="3738610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Placeholder 2"/>
              <p:cNvSpPr>
                <a:spLocks noGrp="1"/>
              </p:cNvSpPr>
              <p:nvPr>
                <p:ph type="body" sz="half" idx="2"/>
              </p:nvPr>
            </p:nvSpPr>
            <p:spPr>
              <a:xfrm>
                <a:off x="839788" y="3976414"/>
                <a:ext cx="10431495" cy="2784458"/>
              </a:xfrm>
            </p:spPr>
            <p:txBody>
              <a:bodyPr>
                <a:noAutofit/>
              </a:bodyPr>
              <a:lstStyle/>
              <a:p>
                <a:pPr>
                  <a:lnSpc>
                    <a:spcPct val="100000"/>
                  </a:lnSpc>
                  <a:spcBef>
                    <a:spcPts val="1800"/>
                  </a:spcBef>
                </a:pPr>
                <a:r>
                  <a:rPr lang="en-US" b="1" dirty="0"/>
                  <a:t>Goal: </a:t>
                </a:r>
                <a:r>
                  <a:rPr lang="en-US" dirty="0"/>
                  <a:t>iteratively update the learnable parameters such that the loss </a:t>
                </a:r>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 </m:t>
                    </m:r>
                  </m:oMath>
                </a14:m>
                <a:r>
                  <a:rPr lang="en-US" dirty="0"/>
                  <a:t>is minimized</a:t>
                </a:r>
              </a:p>
              <a:p>
                <a:pPr>
                  <a:lnSpc>
                    <a:spcPct val="100000"/>
                  </a:lnSpc>
                  <a:spcBef>
                    <a:spcPts val="1800"/>
                  </a:spcBef>
                  <a:spcAft>
                    <a:spcPts val="1200"/>
                  </a:spcAft>
                </a:pPr>
                <a:r>
                  <a:rPr lang="en-US" dirty="0"/>
                  <a:t>Compute the gradient of the loss </a:t>
                </a:r>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 </m:t>
                    </m:r>
                  </m:oMath>
                </a14:m>
                <a:r>
                  <a:rPr lang="en-US" i="1" dirty="0" err="1"/>
                  <a:t>w.r.t.</a:t>
                </a:r>
                <a:r>
                  <a:rPr lang="en-US" i="1" dirty="0"/>
                  <a:t> </a:t>
                </a:r>
                <a:r>
                  <a:rPr lang="en-US" dirty="0"/>
                  <a:t>each parameter (e.g.,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𝑤</m:t>
                        </m:r>
                      </m:e>
                      <m:sub>
                        <m:r>
                          <a:rPr lang="en-US" b="0" i="1" smtClean="0">
                            <a:solidFill>
                              <a:schemeClr val="tx1"/>
                            </a:solidFill>
                            <a:latin typeface="Cambria Math" panose="02040503050406030204" pitchFamily="18" charset="0"/>
                          </a:rPr>
                          <m:t>1</m:t>
                        </m:r>
                      </m:sub>
                    </m:sSub>
                  </m:oMath>
                </a14:m>
                <a:r>
                  <a:rPr lang="en-US" dirty="0"/>
                  <a:t>)</a:t>
                </a:r>
              </a:p>
              <a:p>
                <a:pPr>
                  <a:lnSpc>
                    <a:spcPct val="100000"/>
                  </a:lnSpc>
                  <a:spcBef>
                    <a:spcPts val="1800"/>
                  </a:spcBef>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𝑙</m:t>
                          </m:r>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i="1" smtClean="0">
                              <a:latin typeface="Cambria Math" panose="02040503050406030204" pitchFamily="18" charset="0"/>
                            </a:rPr>
                            <m:t>𝜕</m:t>
                          </m:r>
                          <m:sSup>
                            <m:sSupPr>
                              <m:ctrlPr>
                                <a:rPr lang="en-US" b="0" i="1" smtClean="0">
                                  <a:solidFill>
                                    <a:schemeClr val="tx1"/>
                                  </a:solidFill>
                                  <a:latin typeface="Cambria Math" panose="02040503050406030204" pitchFamily="18" charset="0"/>
                                </a:rPr>
                              </m:ctrlPr>
                            </m:sSupPr>
                            <m:e>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𝑦</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2</m:t>
                                      </m:r>
                                    </m:sub>
                                  </m:sSub>
                                </m:e>
                              </m:d>
                            </m:e>
                            <m:sup>
                              <m:r>
                                <a:rPr lang="en-US" b="0" i="1" smtClean="0">
                                  <a:solidFill>
                                    <a:schemeClr val="tx1"/>
                                  </a:solidFill>
                                  <a:latin typeface="Cambria Math" panose="02040503050406030204" pitchFamily="18" charset="0"/>
                                </a:rPr>
                                <m:t>2</m:t>
                              </m:r>
                            </m:sup>
                          </m:sSup>
                          <m:r>
                            <m:rPr>
                              <m:nor/>
                            </m:rPr>
                            <a:rPr lang="en-CA" dirty="0"/>
                            <m:t> </m:t>
                          </m:r>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den>
                      </m:f>
                      <m:r>
                        <a:rPr lang="en-US" b="0"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rPr>
                          </m:ctrlPr>
                        </m:fPr>
                        <m:num>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den>
                      </m:f>
                      <m:r>
                        <a:rPr lang="en-US" b="0"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rPr>
                          </m:ctrlPr>
                        </m:fPr>
                        <m:num>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den>
                      </m:f>
                    </m:oMath>
                  </m:oMathPara>
                </a14:m>
                <a:endParaRPr lang="en-US" dirty="0"/>
              </a:p>
              <a:p>
                <a:pPr>
                  <a:lnSpc>
                    <a:spcPct val="100000"/>
                  </a:lnSpc>
                  <a:spcBef>
                    <a:spcPts val="1800"/>
                  </a:spcBef>
                  <a:spcAft>
                    <a:spcPts val="1200"/>
                  </a:spcAft>
                </a:pPr>
                <a:r>
                  <a:rPr lang="en-US" dirty="0"/>
                  <a:t>Update the parameter value based on the gradient with </a:t>
                </a:r>
                <a14:m>
                  <m:oMath xmlns:m="http://schemas.openxmlformats.org/officeDocument/2006/math">
                    <m:r>
                      <a:rPr lang="en-US" b="0" i="1" smtClean="0">
                        <a:latin typeface="Cambria Math" panose="02040503050406030204" pitchFamily="18" charset="0"/>
                        <a:ea typeface="Cambria Math" panose="02040503050406030204" pitchFamily="18" charset="0"/>
                      </a:rPr>
                      <m:t>𝜂</m:t>
                    </m:r>
                  </m:oMath>
                </a14:m>
                <a:r>
                  <a:rPr lang="en-US" dirty="0"/>
                  <a:t> as the learning rate</a:t>
                </a:r>
              </a:p>
              <a:p>
                <a:pPr>
                  <a:lnSpc>
                    <a:spcPct val="100000"/>
                  </a:lnSpc>
                  <a:spcBef>
                    <a:spcPts val="1800"/>
                  </a:spcBef>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1</m:t>
                          </m:r>
                        </m:sub>
                        <m:sup>
                          <m:r>
                            <a:rPr lang="en-US" b="0" i="1" smtClean="0">
                              <a:latin typeface="Cambria Math" panose="02040503050406030204" pitchFamily="18" charset="0"/>
                            </a:rPr>
                            <m:t>𝑛𝑒𝑤</m:t>
                          </m:r>
                        </m:sup>
                      </m:sSubSup>
                      <m:r>
                        <a:rPr lang="en-US" b="0" i="1" smtClean="0">
                          <a:latin typeface="Cambria Math" panose="02040503050406030204" pitchFamily="18" charset="0"/>
                        </a:rPr>
                        <m:t>=</m:t>
                      </m:r>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1</m:t>
                          </m:r>
                        </m:sub>
                        <m:sup>
                          <m:r>
                            <a:rPr lang="en-US" b="0" i="1" smtClean="0">
                              <a:latin typeface="Cambria Math" panose="02040503050406030204" pitchFamily="18" charset="0"/>
                            </a:rPr>
                            <m:t>𝑜𝑙𝑑</m:t>
                          </m:r>
                        </m:sup>
                      </m:sSub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𝑙</m:t>
                          </m:r>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den>
                      </m:f>
                    </m:oMath>
                  </m:oMathPara>
                </a14:m>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half" idx="2"/>
              </p:nvPr>
            </p:nvSpPr>
            <p:spPr>
              <a:xfrm>
                <a:off x="839788" y="3976414"/>
                <a:ext cx="10431495" cy="2784458"/>
              </a:xfrm>
              <a:blipFill>
                <a:blip r:embed="rId2"/>
                <a:stretch>
                  <a:fillRect l="-351" t="-875"/>
                </a:stretch>
              </a:blipFill>
            </p:spPr>
            <p:txBody>
              <a:bodyPr/>
              <a:lstStyle/>
              <a:p>
                <a:r>
                  <a:rPr lang="en-CA">
                    <a:noFill/>
                  </a:rPr>
                  <a:t> </a:t>
                </a:r>
              </a:p>
            </p:txBody>
          </p:sp>
        </mc:Fallback>
      </mc:AlternateContent>
      <p:sp>
        <p:nvSpPr>
          <p:cNvPr id="39" name="Title 219">
            <a:extLst>
              <a:ext uri="{FF2B5EF4-FFF2-40B4-BE49-F238E27FC236}">
                <a16:creationId xmlns:a16="http://schemas.microsoft.com/office/drawing/2014/main" id="{8821680C-6E6C-4B2D-BDC8-F084F12A8ABB}"/>
              </a:ext>
            </a:extLst>
          </p:cNvPr>
          <p:cNvSpPr>
            <a:spLocks noGrp="1"/>
          </p:cNvSpPr>
          <p:nvPr>
            <p:ph type="title"/>
          </p:nvPr>
        </p:nvSpPr>
        <p:spPr>
          <a:xfrm>
            <a:off x="839787" y="457200"/>
            <a:ext cx="9090692" cy="1600200"/>
          </a:xfrm>
        </p:spPr>
        <p:txBody>
          <a:bodyPr>
            <a:noAutofit/>
          </a:bodyPr>
          <a:lstStyle/>
          <a:p>
            <a:r>
              <a:rPr lang="en-US" sz="4400" dirty="0"/>
              <a:t>Gradient Descent</a:t>
            </a:r>
            <a:endParaRPr lang="en-GB" sz="4400" dirty="0"/>
          </a:p>
        </p:txBody>
      </p:sp>
      <mc:AlternateContent xmlns:mc="http://schemas.openxmlformats.org/markup-compatibility/2006" xmlns:a14="http://schemas.microsoft.com/office/drawing/2010/main">
        <mc:Choice Requires="a14">
          <p:sp>
            <p:nvSpPr>
              <p:cNvPr id="56" name="Text Placeholder 2">
                <a:extLst>
                  <a:ext uri="{FF2B5EF4-FFF2-40B4-BE49-F238E27FC236}">
                    <a16:creationId xmlns:a16="http://schemas.microsoft.com/office/drawing/2014/main" id="{27A78817-47EC-44F1-A8C5-9EB2C2575742}"/>
                  </a:ext>
                </a:extLst>
              </p:cNvPr>
              <p:cNvSpPr txBox="1">
                <a:spLocks/>
              </p:cNvSpPr>
              <p:nvPr/>
            </p:nvSpPr>
            <p:spPr>
              <a:xfrm>
                <a:off x="7334151" y="2441955"/>
                <a:ext cx="4755625" cy="105455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nSpc>
                    <a:spcPct val="100000"/>
                  </a:lnSpc>
                  <a:spcBef>
                    <a:spcPts val="0"/>
                  </a:spcBef>
                </a:pPr>
                <a:r>
                  <a:rPr lang="en-US" b="1" dirty="0"/>
                  <a:t>Task:</a:t>
                </a:r>
                <a:r>
                  <a:rPr lang="en-US" dirty="0"/>
                  <a:t> regression</a:t>
                </a:r>
              </a:p>
              <a:p>
                <a:pPr>
                  <a:lnSpc>
                    <a:spcPct val="100000"/>
                  </a:lnSpc>
                  <a:spcBef>
                    <a:spcPts val="0"/>
                  </a:spcBef>
                </a:pPr>
                <a:r>
                  <a:rPr lang="en-US" b="1" dirty="0"/>
                  <a:t>Training data:</a:t>
                </a:r>
                <a14:m>
                  <m:oMath xmlns:m="http://schemas.openxmlformats.org/officeDocument/2006/math">
                    <m:r>
                      <a:rPr lang="en-US" b="0" i="0" smtClean="0">
                        <a:latin typeface="Cambria Math" panose="02040503050406030204" pitchFamily="18" charset="0"/>
                      </a:rPr>
                      <m:t> </m:t>
                    </m:r>
                    <m:d>
                      <m:dPr>
                        <m:begChr m:val="⟨"/>
                        <m:endChr m:val="⟩"/>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a14:m>
                <a:r>
                  <a:rPr lang="en-US" dirty="0"/>
                  <a:t> pairs</a:t>
                </a:r>
              </a:p>
              <a:p>
                <a:pPr>
                  <a:lnSpc>
                    <a:spcPct val="100000"/>
                  </a:lnSpc>
                  <a:spcBef>
                    <a:spcPts val="0"/>
                  </a:spcBef>
                </a:pPr>
                <a:r>
                  <a:rPr lang="en-US" b="1" dirty="0"/>
                  <a:t>Model:</a:t>
                </a:r>
                <a:r>
                  <a:rPr lang="en-US" dirty="0"/>
                  <a:t> NN (1 feature, 1 hidden layer, 1 hidden node)</a:t>
                </a:r>
              </a:p>
              <a:p>
                <a:pPr>
                  <a:lnSpc>
                    <a:spcPct val="100000"/>
                  </a:lnSpc>
                  <a:spcBef>
                    <a:spcPts val="0"/>
                  </a:spcBef>
                </a:pPr>
                <a:r>
                  <a:rPr lang="en-US" b="1" dirty="0"/>
                  <a:t>Learnable parameters:</a:t>
                </a:r>
                <a:r>
                  <a:rPr lang="en-US" dirty="0"/>
                  <a:t> </a:t>
                </a: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r>
                          <m:rPr>
                            <m:nor/>
                          </m:rPr>
                          <a:rPr lang="en-CA" dirty="0"/>
                          <m:t> </m:t>
                        </m:r>
                      </m:e>
                    </m:d>
                  </m:oMath>
                </a14:m>
                <a:endParaRPr lang="en-US" dirty="0"/>
              </a:p>
            </p:txBody>
          </p:sp>
        </mc:Choice>
        <mc:Fallback xmlns="">
          <p:sp>
            <p:nvSpPr>
              <p:cNvPr id="56" name="Text Placeholder 2">
                <a:extLst>
                  <a:ext uri="{FF2B5EF4-FFF2-40B4-BE49-F238E27FC236}">
                    <a16:creationId xmlns:a16="http://schemas.microsoft.com/office/drawing/2014/main" id="{27A78817-47EC-44F1-A8C5-9EB2C2575742}"/>
                  </a:ext>
                </a:extLst>
              </p:cNvPr>
              <p:cNvSpPr txBox="1">
                <a:spLocks noRot="1" noChangeAspect="1" noMove="1" noResize="1" noEditPoints="1" noAdjustHandles="1" noChangeArrowheads="1" noChangeShapeType="1" noTextEdit="1"/>
              </p:cNvSpPr>
              <p:nvPr/>
            </p:nvSpPr>
            <p:spPr>
              <a:xfrm>
                <a:off x="7334151" y="2441955"/>
                <a:ext cx="4755625" cy="1054557"/>
              </a:xfrm>
              <a:prstGeom prst="rect">
                <a:avLst/>
              </a:prstGeom>
              <a:blipFill>
                <a:blip r:embed="rId3"/>
                <a:stretch>
                  <a:fillRect l="-641" t="-2312" b="-8092"/>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75EC9B79-3E6D-45EB-AEE9-E1ED05F632F9}"/>
                  </a:ext>
                </a:extLst>
              </p:cNvPr>
              <p:cNvSpPr/>
              <p:nvPr/>
            </p:nvSpPr>
            <p:spPr>
              <a:xfrm>
                <a:off x="839787" y="2419648"/>
                <a:ext cx="549587" cy="549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𝑥</m:t>
                      </m:r>
                    </m:oMath>
                  </m:oMathPara>
                </a14:m>
                <a:endParaRPr lang="en-CA" dirty="0">
                  <a:solidFill>
                    <a:schemeClr val="tx1"/>
                  </a:solidFill>
                </a:endParaRPr>
              </a:p>
            </p:txBody>
          </p:sp>
        </mc:Choice>
        <mc:Fallback xmlns="">
          <p:sp>
            <p:nvSpPr>
              <p:cNvPr id="16" name="Oval 15">
                <a:extLst>
                  <a:ext uri="{FF2B5EF4-FFF2-40B4-BE49-F238E27FC236}">
                    <a16:creationId xmlns:a16="http://schemas.microsoft.com/office/drawing/2014/main" id="{75EC9B79-3E6D-45EB-AEE9-E1ED05F632F9}"/>
                  </a:ext>
                </a:extLst>
              </p:cNvPr>
              <p:cNvSpPr>
                <a:spLocks noRot="1" noChangeAspect="1" noMove="1" noResize="1" noEditPoints="1" noAdjustHandles="1" noChangeArrowheads="1" noChangeShapeType="1" noTextEdit="1"/>
              </p:cNvSpPr>
              <p:nvPr/>
            </p:nvSpPr>
            <p:spPr>
              <a:xfrm>
                <a:off x="839787" y="2419648"/>
                <a:ext cx="549587" cy="549587"/>
              </a:xfrm>
              <a:prstGeom prst="ellipse">
                <a:avLst/>
              </a:prstGeom>
              <a:blipFill>
                <a:blip r:embed="rId4"/>
                <a:stretch>
                  <a:fillRect/>
                </a:stretch>
              </a:blipFill>
              <a:ln>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1" name="Oval 40">
                <a:extLst>
                  <a:ext uri="{FF2B5EF4-FFF2-40B4-BE49-F238E27FC236}">
                    <a16:creationId xmlns:a16="http://schemas.microsoft.com/office/drawing/2014/main" id="{C9E9A0D7-BA32-41B4-A6E4-8D12AB1C4021}"/>
                  </a:ext>
                </a:extLst>
              </p:cNvPr>
              <p:cNvSpPr/>
              <p:nvPr/>
            </p:nvSpPr>
            <p:spPr>
              <a:xfrm>
                <a:off x="2764133" y="2419647"/>
                <a:ext cx="549587" cy="549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1</m:t>
                          </m:r>
                        </m:sub>
                      </m:sSub>
                    </m:oMath>
                  </m:oMathPara>
                </a14:m>
                <a:endParaRPr lang="en-CA" dirty="0">
                  <a:solidFill>
                    <a:schemeClr val="tx1"/>
                  </a:solidFill>
                </a:endParaRPr>
              </a:p>
            </p:txBody>
          </p:sp>
        </mc:Choice>
        <mc:Fallback xmlns="">
          <p:sp>
            <p:nvSpPr>
              <p:cNvPr id="41" name="Oval 40">
                <a:extLst>
                  <a:ext uri="{FF2B5EF4-FFF2-40B4-BE49-F238E27FC236}">
                    <a16:creationId xmlns:a16="http://schemas.microsoft.com/office/drawing/2014/main" id="{C9E9A0D7-BA32-41B4-A6E4-8D12AB1C4021}"/>
                  </a:ext>
                </a:extLst>
              </p:cNvPr>
              <p:cNvSpPr>
                <a:spLocks noRot="1" noChangeAspect="1" noMove="1" noResize="1" noEditPoints="1" noAdjustHandles="1" noChangeArrowheads="1" noChangeShapeType="1" noTextEdit="1"/>
              </p:cNvSpPr>
              <p:nvPr/>
            </p:nvSpPr>
            <p:spPr>
              <a:xfrm>
                <a:off x="2764133" y="2419647"/>
                <a:ext cx="549587" cy="549587"/>
              </a:xfrm>
              <a:prstGeom prst="ellipse">
                <a:avLst/>
              </a:prstGeom>
              <a:blipFill>
                <a:blip r:embed="rId5"/>
                <a:stretch>
                  <a:fillRect/>
                </a:stretch>
              </a:blipFill>
              <a:ln>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3" name="Oval 42">
                <a:extLst>
                  <a:ext uri="{FF2B5EF4-FFF2-40B4-BE49-F238E27FC236}">
                    <a16:creationId xmlns:a16="http://schemas.microsoft.com/office/drawing/2014/main" id="{522CD8D2-2526-4169-9A39-C5A5CF59DE1B}"/>
                  </a:ext>
                </a:extLst>
              </p:cNvPr>
              <p:cNvSpPr/>
              <p:nvPr/>
            </p:nvSpPr>
            <p:spPr>
              <a:xfrm>
                <a:off x="4691444" y="2419647"/>
                <a:ext cx="549587" cy="549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2</m:t>
                          </m:r>
                        </m:sub>
                      </m:sSub>
                    </m:oMath>
                  </m:oMathPara>
                </a14:m>
                <a:endParaRPr lang="en-CA" dirty="0">
                  <a:solidFill>
                    <a:schemeClr val="tx1"/>
                  </a:solidFill>
                </a:endParaRPr>
              </a:p>
            </p:txBody>
          </p:sp>
        </mc:Choice>
        <mc:Fallback xmlns="">
          <p:sp>
            <p:nvSpPr>
              <p:cNvPr id="43" name="Oval 42">
                <a:extLst>
                  <a:ext uri="{FF2B5EF4-FFF2-40B4-BE49-F238E27FC236}">
                    <a16:creationId xmlns:a16="http://schemas.microsoft.com/office/drawing/2014/main" id="{522CD8D2-2526-4169-9A39-C5A5CF59DE1B}"/>
                  </a:ext>
                </a:extLst>
              </p:cNvPr>
              <p:cNvSpPr>
                <a:spLocks noRot="1" noChangeAspect="1" noMove="1" noResize="1" noEditPoints="1" noAdjustHandles="1" noChangeArrowheads="1" noChangeShapeType="1" noTextEdit="1"/>
              </p:cNvSpPr>
              <p:nvPr/>
            </p:nvSpPr>
            <p:spPr>
              <a:xfrm>
                <a:off x="4691444" y="2419647"/>
                <a:ext cx="549587" cy="549587"/>
              </a:xfrm>
              <a:prstGeom prst="ellipse">
                <a:avLst/>
              </a:prstGeom>
              <a:blipFill>
                <a:blip r:embed="rId6"/>
                <a:stretch>
                  <a:fillRect/>
                </a:stretch>
              </a:blipFill>
              <a:ln>
                <a:solidFill>
                  <a:schemeClr val="tx1"/>
                </a:solidFill>
              </a:ln>
            </p:spPr>
            <p:txBody>
              <a:bodyPr/>
              <a:lstStyle/>
              <a:p>
                <a:r>
                  <a:rPr lang="en-CA">
                    <a:noFill/>
                  </a:rPr>
                  <a:t> </a:t>
                </a:r>
              </a:p>
            </p:txBody>
          </p:sp>
        </mc:Fallback>
      </mc:AlternateContent>
      <p:cxnSp>
        <p:nvCxnSpPr>
          <p:cNvPr id="18" name="Straight Arrow Connector 17">
            <a:extLst>
              <a:ext uri="{FF2B5EF4-FFF2-40B4-BE49-F238E27FC236}">
                <a16:creationId xmlns:a16="http://schemas.microsoft.com/office/drawing/2014/main" id="{405EEAD8-F5DB-4822-BB44-F4C0F31B335E}"/>
              </a:ext>
            </a:extLst>
          </p:cNvPr>
          <p:cNvCxnSpPr>
            <a:stCxn id="16" idx="6"/>
            <a:endCxn id="41" idx="2"/>
          </p:cNvCxnSpPr>
          <p:nvPr/>
        </p:nvCxnSpPr>
        <p:spPr>
          <a:xfrm flipV="1">
            <a:off x="1389374" y="2694441"/>
            <a:ext cx="1374759" cy="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A1424AA-D684-41CA-9CD2-3201ACD07835}"/>
              </a:ext>
            </a:extLst>
          </p:cNvPr>
          <p:cNvCxnSpPr>
            <a:cxnSpLocks/>
            <a:stCxn id="41" idx="6"/>
            <a:endCxn id="43" idx="2"/>
          </p:cNvCxnSpPr>
          <p:nvPr/>
        </p:nvCxnSpPr>
        <p:spPr>
          <a:xfrm>
            <a:off x="3313720" y="2694441"/>
            <a:ext cx="137772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Oval 47">
                <a:extLst>
                  <a:ext uri="{FF2B5EF4-FFF2-40B4-BE49-F238E27FC236}">
                    <a16:creationId xmlns:a16="http://schemas.microsoft.com/office/drawing/2014/main" id="{B5FC4A5B-31A0-4D5D-8ECE-7644F0EC8CF3}"/>
                  </a:ext>
                </a:extLst>
              </p:cNvPr>
              <p:cNvSpPr/>
              <p:nvPr/>
            </p:nvSpPr>
            <p:spPr>
              <a:xfrm>
                <a:off x="6615788" y="2823052"/>
                <a:ext cx="549587" cy="549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𝑙</m:t>
                      </m:r>
                    </m:oMath>
                  </m:oMathPara>
                </a14:m>
                <a:endParaRPr lang="en-CA" dirty="0">
                  <a:solidFill>
                    <a:schemeClr val="tx1"/>
                  </a:solidFill>
                </a:endParaRPr>
              </a:p>
            </p:txBody>
          </p:sp>
        </mc:Choice>
        <mc:Fallback xmlns="">
          <p:sp>
            <p:nvSpPr>
              <p:cNvPr id="48" name="Oval 47">
                <a:extLst>
                  <a:ext uri="{FF2B5EF4-FFF2-40B4-BE49-F238E27FC236}">
                    <a16:creationId xmlns:a16="http://schemas.microsoft.com/office/drawing/2014/main" id="{B5FC4A5B-31A0-4D5D-8ECE-7644F0EC8CF3}"/>
                  </a:ext>
                </a:extLst>
              </p:cNvPr>
              <p:cNvSpPr>
                <a:spLocks noRot="1" noChangeAspect="1" noMove="1" noResize="1" noEditPoints="1" noAdjustHandles="1" noChangeArrowheads="1" noChangeShapeType="1" noTextEdit="1"/>
              </p:cNvSpPr>
              <p:nvPr/>
            </p:nvSpPr>
            <p:spPr>
              <a:xfrm>
                <a:off x="6615788" y="2823052"/>
                <a:ext cx="549587" cy="549587"/>
              </a:xfrm>
              <a:prstGeom prst="ellipse">
                <a:avLst/>
              </a:prstGeom>
              <a:blipFill>
                <a:blip r:embed="rId7"/>
                <a:stretch>
                  <a:fillRect/>
                </a:stretch>
              </a:blipFill>
              <a:ln>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602C1A7E-817E-4BCA-92A0-DAA402BCF1A5}"/>
                  </a:ext>
                </a:extLst>
              </p:cNvPr>
              <p:cNvSpPr/>
              <p:nvPr/>
            </p:nvSpPr>
            <p:spPr>
              <a:xfrm>
                <a:off x="1411339" y="2419647"/>
                <a:ext cx="1327864"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𝑡𝑎𝑛h</m:t>
                      </m:r>
                      <m:d>
                        <m:dPr>
                          <m:ctrlPr>
                            <a:rPr lang="en-US" sz="1200" b="0" i="1" smtClean="0">
                              <a:solidFill>
                                <a:schemeClr val="tx1"/>
                              </a:solidFill>
                              <a:latin typeface="Cambria Math" panose="02040503050406030204" pitchFamily="18" charset="0"/>
                            </a:rPr>
                          </m:ctrlPr>
                        </m:dPr>
                        <m:e>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𝑤</m:t>
                              </m:r>
                            </m:e>
                            <m:sub>
                              <m:r>
                                <a:rPr lang="en-US" sz="1200" b="0" i="1" smtClean="0">
                                  <a:solidFill>
                                    <a:schemeClr val="tx1"/>
                                  </a:solidFill>
                                  <a:latin typeface="Cambria Math" panose="02040503050406030204" pitchFamily="18" charset="0"/>
                                </a:rPr>
                                <m:t>1</m:t>
                              </m:r>
                            </m:sub>
                          </m:sSub>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𝑥</m:t>
                          </m:r>
                          <m:r>
                            <a:rPr lang="en-US" sz="1200" b="0" i="1" smtClean="0">
                              <a:solidFill>
                                <a:schemeClr val="tx1"/>
                              </a:solidFill>
                              <a:latin typeface="Cambria Math" panose="02040503050406030204" pitchFamily="18" charset="0"/>
                            </a:rPr>
                            <m: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𝑏</m:t>
                              </m:r>
                            </m:e>
                            <m:sub>
                              <m:r>
                                <a:rPr lang="en-US" sz="1200" b="0" i="1" smtClean="0">
                                  <a:solidFill>
                                    <a:schemeClr val="tx1"/>
                                  </a:solidFill>
                                  <a:latin typeface="Cambria Math" panose="02040503050406030204" pitchFamily="18" charset="0"/>
                                </a:rPr>
                                <m:t>1</m:t>
                              </m:r>
                            </m:sub>
                          </m:sSub>
                        </m:e>
                      </m:d>
                    </m:oMath>
                  </m:oMathPara>
                </a14:m>
                <a:endParaRPr lang="en-CA" sz="1200" dirty="0"/>
              </a:p>
            </p:txBody>
          </p:sp>
        </mc:Choice>
        <mc:Fallback xmlns="">
          <p:sp>
            <p:nvSpPr>
              <p:cNvPr id="23" name="Rectangle 22">
                <a:extLst>
                  <a:ext uri="{FF2B5EF4-FFF2-40B4-BE49-F238E27FC236}">
                    <a16:creationId xmlns:a16="http://schemas.microsoft.com/office/drawing/2014/main" id="{602C1A7E-817E-4BCA-92A0-DAA402BCF1A5}"/>
                  </a:ext>
                </a:extLst>
              </p:cNvPr>
              <p:cNvSpPr>
                <a:spLocks noRot="1" noChangeAspect="1" noMove="1" noResize="1" noEditPoints="1" noAdjustHandles="1" noChangeArrowheads="1" noChangeShapeType="1" noTextEdit="1"/>
              </p:cNvSpPr>
              <p:nvPr/>
            </p:nvSpPr>
            <p:spPr>
              <a:xfrm>
                <a:off x="1411339" y="2419647"/>
                <a:ext cx="1327864" cy="276999"/>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671C08D7-13AF-426B-8522-8A97E98BE591}"/>
                  </a:ext>
                </a:extLst>
              </p:cNvPr>
              <p:cNvSpPr/>
              <p:nvPr/>
            </p:nvSpPr>
            <p:spPr>
              <a:xfrm>
                <a:off x="5399640" y="2715955"/>
                <a:ext cx="11858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0" i="1" smtClean="0">
                              <a:solidFill>
                                <a:schemeClr val="tx1"/>
                              </a:solidFill>
                              <a:latin typeface="Cambria Math" panose="02040503050406030204" pitchFamily="18" charset="0"/>
                            </a:rPr>
                          </m:ctrlPr>
                        </m:sSupPr>
                        <m:e>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𝑦</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2</m:t>
                                  </m:r>
                                </m:sub>
                              </m:sSub>
                            </m:e>
                          </m:d>
                        </m:e>
                        <m:sup>
                          <m:r>
                            <a:rPr lang="en-US" b="0" i="1" smtClean="0">
                              <a:solidFill>
                                <a:schemeClr val="tx1"/>
                              </a:solidFill>
                              <a:latin typeface="Cambria Math" panose="02040503050406030204" pitchFamily="18" charset="0"/>
                            </a:rPr>
                            <m:t>2</m:t>
                          </m:r>
                        </m:sup>
                      </m:sSup>
                    </m:oMath>
                  </m:oMathPara>
                </a14:m>
                <a:endParaRPr lang="en-CA" dirty="0"/>
              </a:p>
            </p:txBody>
          </p:sp>
        </mc:Choice>
        <mc:Fallback xmlns="">
          <p:sp>
            <p:nvSpPr>
              <p:cNvPr id="54" name="Rectangle 53">
                <a:extLst>
                  <a:ext uri="{FF2B5EF4-FFF2-40B4-BE49-F238E27FC236}">
                    <a16:creationId xmlns:a16="http://schemas.microsoft.com/office/drawing/2014/main" id="{671C08D7-13AF-426B-8522-8A97E98BE591}"/>
                  </a:ext>
                </a:extLst>
              </p:cNvPr>
              <p:cNvSpPr>
                <a:spLocks noRot="1" noChangeAspect="1" noMove="1" noResize="1" noEditPoints="1" noAdjustHandles="1" noChangeArrowheads="1" noChangeShapeType="1" noTextEdit="1"/>
              </p:cNvSpPr>
              <p:nvPr/>
            </p:nvSpPr>
            <p:spPr>
              <a:xfrm>
                <a:off x="5399640" y="2715955"/>
                <a:ext cx="1185837" cy="369332"/>
              </a:xfrm>
              <a:prstGeom prst="rect">
                <a:avLst/>
              </a:prstGeom>
              <a:blipFill>
                <a:blip r:embed="rId9"/>
                <a:stretch>
                  <a:fillRect b="-1000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5012FE5F-7900-4AF5-A295-60F59465B85B}"/>
                  </a:ext>
                </a:extLst>
              </p:cNvPr>
              <p:cNvSpPr/>
              <p:nvPr/>
            </p:nvSpPr>
            <p:spPr>
              <a:xfrm>
                <a:off x="4691443" y="3198031"/>
                <a:ext cx="549587" cy="549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𝑦</m:t>
                      </m:r>
                    </m:oMath>
                  </m:oMathPara>
                </a14:m>
                <a:endParaRPr lang="en-CA" dirty="0">
                  <a:solidFill>
                    <a:schemeClr val="tx1"/>
                  </a:solidFill>
                </a:endParaRPr>
              </a:p>
            </p:txBody>
          </p:sp>
        </mc:Choice>
        <mc:Fallback xmlns="">
          <p:sp>
            <p:nvSpPr>
              <p:cNvPr id="15" name="Oval 14">
                <a:extLst>
                  <a:ext uri="{FF2B5EF4-FFF2-40B4-BE49-F238E27FC236}">
                    <a16:creationId xmlns:a16="http://schemas.microsoft.com/office/drawing/2014/main" id="{5012FE5F-7900-4AF5-A295-60F59465B85B}"/>
                  </a:ext>
                </a:extLst>
              </p:cNvPr>
              <p:cNvSpPr>
                <a:spLocks noRot="1" noChangeAspect="1" noMove="1" noResize="1" noEditPoints="1" noAdjustHandles="1" noChangeArrowheads="1" noChangeShapeType="1" noTextEdit="1"/>
              </p:cNvSpPr>
              <p:nvPr/>
            </p:nvSpPr>
            <p:spPr>
              <a:xfrm>
                <a:off x="4691443" y="3198031"/>
                <a:ext cx="549587" cy="549587"/>
              </a:xfrm>
              <a:prstGeom prst="ellipse">
                <a:avLst/>
              </a:prstGeom>
              <a:blipFill>
                <a:blip r:embed="rId10"/>
                <a:stretch>
                  <a:fillRect/>
                </a:stretch>
              </a:blipFill>
              <a:ln>
                <a:solidFill>
                  <a:schemeClr val="tx1"/>
                </a:solidFill>
              </a:ln>
            </p:spPr>
            <p:txBody>
              <a:bodyPr/>
              <a:lstStyle/>
              <a:p>
                <a:r>
                  <a:rPr lang="en-CA">
                    <a:noFill/>
                  </a:rPr>
                  <a:t> </a:t>
                </a:r>
              </a:p>
            </p:txBody>
          </p:sp>
        </mc:Fallback>
      </mc:AlternateContent>
      <p:cxnSp>
        <p:nvCxnSpPr>
          <p:cNvPr id="4" name="Connector: Elbow 3">
            <a:extLst>
              <a:ext uri="{FF2B5EF4-FFF2-40B4-BE49-F238E27FC236}">
                <a16:creationId xmlns:a16="http://schemas.microsoft.com/office/drawing/2014/main" id="{D6BE4819-EB41-4A73-93F2-A76087B18FDF}"/>
              </a:ext>
            </a:extLst>
          </p:cNvPr>
          <p:cNvCxnSpPr>
            <a:stCxn id="43" idx="6"/>
            <a:endCxn id="48" idx="2"/>
          </p:cNvCxnSpPr>
          <p:nvPr/>
        </p:nvCxnSpPr>
        <p:spPr>
          <a:xfrm>
            <a:off x="5241031" y="2694441"/>
            <a:ext cx="1374757" cy="403405"/>
          </a:xfrm>
          <a:prstGeom prst="bentConnector3">
            <a:avLst>
              <a:gd name="adj1" fmla="val 9678"/>
            </a:avLst>
          </a:prstGeom>
          <a:ln w="1270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87017805-049A-4E75-9D4F-76A9B503351C}"/>
              </a:ext>
            </a:extLst>
          </p:cNvPr>
          <p:cNvCxnSpPr>
            <a:cxnSpLocks/>
            <a:stCxn id="15" idx="6"/>
            <a:endCxn id="48" idx="2"/>
          </p:cNvCxnSpPr>
          <p:nvPr/>
        </p:nvCxnSpPr>
        <p:spPr>
          <a:xfrm flipV="1">
            <a:off x="5241030" y="3097846"/>
            <a:ext cx="1374758" cy="374979"/>
          </a:xfrm>
          <a:prstGeom prst="bentConnector3">
            <a:avLst>
              <a:gd name="adj1" fmla="val 9678"/>
            </a:avLst>
          </a:prstGeom>
          <a:ln w="1270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110F10B5-0905-4F96-BF6A-A5CE6FF1933E}"/>
                  </a:ext>
                </a:extLst>
              </p:cNvPr>
              <p:cNvSpPr/>
              <p:nvPr/>
            </p:nvSpPr>
            <p:spPr>
              <a:xfrm>
                <a:off x="3336147" y="2416340"/>
                <a:ext cx="1429430"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𝑡𝑎𝑛h</m:t>
                      </m:r>
                      <m:d>
                        <m:dPr>
                          <m:ctrlPr>
                            <a:rPr lang="en-US" sz="1200" b="0" i="1" smtClean="0">
                              <a:solidFill>
                                <a:schemeClr val="tx1"/>
                              </a:solidFill>
                              <a:latin typeface="Cambria Math" panose="02040503050406030204" pitchFamily="18" charset="0"/>
                            </a:rPr>
                          </m:ctrlPr>
                        </m:dPr>
                        <m:e>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𝑤</m:t>
                              </m:r>
                            </m:e>
                            <m:sub>
                              <m:r>
                                <a:rPr lang="en-US" sz="1200" b="0" i="1" smtClean="0">
                                  <a:solidFill>
                                    <a:schemeClr val="tx1"/>
                                  </a:solidFill>
                                  <a:latin typeface="Cambria Math" panose="02040503050406030204" pitchFamily="18" charset="0"/>
                                </a:rPr>
                                <m:t>2</m:t>
                              </m:r>
                            </m:sub>
                          </m:sSub>
                          <m:r>
                            <a:rPr lang="en-US" sz="1200" b="0" i="1" smtClean="0">
                              <a:solidFill>
                                <a:schemeClr val="tx1"/>
                              </a:solidFill>
                              <a:latin typeface="Cambria Math" panose="02040503050406030204" pitchFamily="18" charset="0"/>
                            </a:rPr>
                            <m: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𝑦</m:t>
                              </m:r>
                            </m:e>
                            <m:sub>
                              <m:r>
                                <a:rPr lang="en-US" sz="1200" b="0" i="1" smtClean="0">
                                  <a:solidFill>
                                    <a:schemeClr val="tx1"/>
                                  </a:solidFill>
                                  <a:latin typeface="Cambria Math" panose="02040503050406030204" pitchFamily="18" charset="0"/>
                                </a:rPr>
                                <m:t>1</m:t>
                              </m:r>
                            </m:sub>
                          </m:sSub>
                          <m:r>
                            <a:rPr lang="en-US" sz="1200" b="0" i="1" smtClean="0">
                              <a:solidFill>
                                <a:schemeClr val="tx1"/>
                              </a:solidFill>
                              <a:latin typeface="Cambria Math" panose="02040503050406030204" pitchFamily="18" charset="0"/>
                            </a:rPr>
                            <m: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𝑏</m:t>
                              </m:r>
                            </m:e>
                            <m:sub>
                              <m:r>
                                <a:rPr lang="en-US" sz="1200" b="0" i="1" smtClean="0">
                                  <a:solidFill>
                                    <a:schemeClr val="tx1"/>
                                  </a:solidFill>
                                  <a:latin typeface="Cambria Math" panose="02040503050406030204" pitchFamily="18" charset="0"/>
                                </a:rPr>
                                <m:t>2</m:t>
                              </m:r>
                            </m:sub>
                          </m:sSub>
                        </m:e>
                      </m:d>
                    </m:oMath>
                  </m:oMathPara>
                </a14:m>
                <a:endParaRPr lang="en-CA" sz="1200" dirty="0"/>
              </a:p>
            </p:txBody>
          </p:sp>
        </mc:Choice>
        <mc:Fallback xmlns="">
          <p:sp>
            <p:nvSpPr>
              <p:cNvPr id="25" name="Rectangle 24">
                <a:extLst>
                  <a:ext uri="{FF2B5EF4-FFF2-40B4-BE49-F238E27FC236}">
                    <a16:creationId xmlns:a16="http://schemas.microsoft.com/office/drawing/2014/main" id="{110F10B5-0905-4F96-BF6A-A5CE6FF1933E}"/>
                  </a:ext>
                </a:extLst>
              </p:cNvPr>
              <p:cNvSpPr>
                <a:spLocks noRot="1" noChangeAspect="1" noMove="1" noResize="1" noEditPoints="1" noAdjustHandles="1" noChangeArrowheads="1" noChangeShapeType="1" noTextEdit="1"/>
              </p:cNvSpPr>
              <p:nvPr/>
            </p:nvSpPr>
            <p:spPr>
              <a:xfrm>
                <a:off x="3336147" y="2416340"/>
                <a:ext cx="1429430" cy="276999"/>
              </a:xfrm>
              <a:prstGeom prst="rect">
                <a:avLst/>
              </a:prstGeom>
              <a:blipFill>
                <a:blip r:embed="rId11"/>
                <a:stretch>
                  <a:fillRect/>
                </a:stretch>
              </a:blipFill>
            </p:spPr>
            <p:txBody>
              <a:bodyPr/>
              <a:lstStyle/>
              <a:p>
                <a:r>
                  <a:rPr lang="en-CA">
                    <a:noFill/>
                  </a:rPr>
                  <a:t> </a:t>
                </a:r>
              </a:p>
            </p:txBody>
          </p:sp>
        </mc:Fallback>
      </mc:AlternateContent>
      <p:sp>
        <p:nvSpPr>
          <p:cNvPr id="11" name="Rectangle 10">
            <a:extLst>
              <a:ext uri="{FF2B5EF4-FFF2-40B4-BE49-F238E27FC236}">
                <a16:creationId xmlns:a16="http://schemas.microsoft.com/office/drawing/2014/main" id="{ED1148CD-2CF2-4381-B283-71940E4758F8}"/>
              </a:ext>
            </a:extLst>
          </p:cNvPr>
          <p:cNvSpPr/>
          <p:nvPr/>
        </p:nvSpPr>
        <p:spPr>
          <a:xfrm>
            <a:off x="9463437" y="6173493"/>
            <a:ext cx="1387111" cy="369332"/>
          </a:xfrm>
          <a:prstGeom prst="rect">
            <a:avLst/>
          </a:prstGeom>
        </p:spPr>
        <p:txBody>
          <a:bodyPr wrap="none">
            <a:spAutoFit/>
          </a:bodyPr>
          <a:lstStyle/>
          <a:p>
            <a:r>
              <a:rPr lang="en-US" dirty="0"/>
              <a:t>…and repeat</a:t>
            </a:r>
            <a:endParaRPr lang="en-CA" dirty="0"/>
          </a:p>
        </p:txBody>
      </p:sp>
    </p:spTree>
    <p:extLst>
      <p:ext uri="{BB962C8B-B14F-4D97-AF65-F5344CB8AC3E}">
        <p14:creationId xmlns:p14="http://schemas.microsoft.com/office/powerpoint/2010/main" val="24507491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Placeholder 2"/>
              <p:cNvSpPr>
                <a:spLocks noGrp="1"/>
              </p:cNvSpPr>
              <p:nvPr>
                <p:ph type="body" sz="half" idx="2"/>
              </p:nvPr>
            </p:nvSpPr>
            <p:spPr>
              <a:xfrm>
                <a:off x="839788" y="3976414"/>
                <a:ext cx="10431495" cy="2784458"/>
              </a:xfrm>
            </p:spPr>
            <p:txBody>
              <a:bodyPr>
                <a:noAutofit/>
              </a:bodyPr>
              <a:lstStyle/>
              <a:p>
                <a:pPr>
                  <a:lnSpc>
                    <a:spcPct val="100000"/>
                  </a:lnSpc>
                  <a:spcBef>
                    <a:spcPts val="1800"/>
                  </a:spcBef>
                </a:pPr>
                <a:r>
                  <a:rPr lang="en-US" b="1" dirty="0"/>
                  <a:t>Goal: </a:t>
                </a:r>
                <a:r>
                  <a:rPr lang="en-US" dirty="0"/>
                  <a:t>iteratively update the learnable parameters such that the loss </a:t>
                </a:r>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 </m:t>
                    </m:r>
                  </m:oMath>
                </a14:m>
                <a:r>
                  <a:rPr lang="en-US" dirty="0"/>
                  <a:t>is minimized</a:t>
                </a:r>
              </a:p>
              <a:p>
                <a:pPr>
                  <a:lnSpc>
                    <a:spcPct val="100000"/>
                  </a:lnSpc>
                  <a:spcBef>
                    <a:spcPts val="1800"/>
                  </a:spcBef>
                  <a:spcAft>
                    <a:spcPts val="1200"/>
                  </a:spcAft>
                </a:pPr>
                <a:r>
                  <a:rPr lang="en-US" dirty="0"/>
                  <a:t>Compute the gradient of the loss </a:t>
                </a:r>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 </m:t>
                    </m:r>
                  </m:oMath>
                </a14:m>
                <a:r>
                  <a:rPr lang="en-US" i="1" dirty="0" err="1"/>
                  <a:t>w.r.t.</a:t>
                </a:r>
                <a:r>
                  <a:rPr lang="en-US" i="1" dirty="0"/>
                  <a:t> </a:t>
                </a:r>
                <a:r>
                  <a:rPr lang="en-US" dirty="0"/>
                  <a:t>each parameter (e.g.,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𝑤</m:t>
                        </m:r>
                      </m:e>
                      <m:sub>
                        <m:r>
                          <a:rPr lang="en-US" b="0" i="1" smtClean="0">
                            <a:solidFill>
                              <a:schemeClr val="tx1"/>
                            </a:solidFill>
                            <a:latin typeface="Cambria Math" panose="02040503050406030204" pitchFamily="18" charset="0"/>
                          </a:rPr>
                          <m:t>1</m:t>
                        </m:r>
                      </m:sub>
                    </m:sSub>
                  </m:oMath>
                </a14:m>
                <a:r>
                  <a:rPr lang="en-US" dirty="0"/>
                  <a:t>)</a:t>
                </a:r>
              </a:p>
              <a:p>
                <a:pPr>
                  <a:lnSpc>
                    <a:spcPct val="100000"/>
                  </a:lnSpc>
                  <a:spcBef>
                    <a:spcPts val="1800"/>
                  </a:spcBef>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𝑙</m:t>
                          </m:r>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𝑦</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2</m:t>
                                  </m:r>
                                </m:sub>
                              </m:sSub>
                            </m:e>
                          </m:d>
                        </m:e>
                      </m:d>
                      <m:r>
                        <a:rPr lang="en-US" b="0"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rPr>
                          </m:ctrlPr>
                        </m:fPr>
                        <m:num>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den>
                      </m:f>
                      <m:r>
                        <a:rPr lang="en-US" b="0"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rPr>
                          </m:ctrlPr>
                        </m:fPr>
                        <m:num>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den>
                      </m:f>
                    </m:oMath>
                  </m:oMathPara>
                </a14:m>
                <a:endParaRPr lang="en-US" dirty="0"/>
              </a:p>
              <a:p>
                <a:pPr>
                  <a:lnSpc>
                    <a:spcPct val="100000"/>
                  </a:lnSpc>
                  <a:spcBef>
                    <a:spcPts val="1800"/>
                  </a:spcBef>
                  <a:spcAft>
                    <a:spcPts val="1200"/>
                  </a:spcAft>
                </a:pPr>
                <a:r>
                  <a:rPr lang="en-US" dirty="0"/>
                  <a:t>Update the parameter value based on the gradient with </a:t>
                </a:r>
                <a14:m>
                  <m:oMath xmlns:m="http://schemas.openxmlformats.org/officeDocument/2006/math">
                    <m:r>
                      <a:rPr lang="en-US" b="0" i="1" smtClean="0">
                        <a:latin typeface="Cambria Math" panose="02040503050406030204" pitchFamily="18" charset="0"/>
                        <a:ea typeface="Cambria Math" panose="02040503050406030204" pitchFamily="18" charset="0"/>
                      </a:rPr>
                      <m:t>𝜂</m:t>
                    </m:r>
                  </m:oMath>
                </a14:m>
                <a:r>
                  <a:rPr lang="en-US" dirty="0"/>
                  <a:t> as the learning rate</a:t>
                </a:r>
              </a:p>
              <a:p>
                <a:pPr>
                  <a:lnSpc>
                    <a:spcPct val="100000"/>
                  </a:lnSpc>
                  <a:spcBef>
                    <a:spcPts val="1800"/>
                  </a:spcBef>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1</m:t>
                          </m:r>
                        </m:sub>
                        <m:sup>
                          <m:r>
                            <a:rPr lang="en-US" b="0" i="1" smtClean="0">
                              <a:latin typeface="Cambria Math" panose="02040503050406030204" pitchFamily="18" charset="0"/>
                            </a:rPr>
                            <m:t>𝑛𝑒𝑤</m:t>
                          </m:r>
                        </m:sup>
                      </m:sSubSup>
                      <m:r>
                        <a:rPr lang="en-US" b="0" i="1" smtClean="0">
                          <a:latin typeface="Cambria Math" panose="02040503050406030204" pitchFamily="18" charset="0"/>
                        </a:rPr>
                        <m:t>=</m:t>
                      </m:r>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1</m:t>
                          </m:r>
                        </m:sub>
                        <m:sup>
                          <m:r>
                            <a:rPr lang="en-US" b="0" i="1" smtClean="0">
                              <a:latin typeface="Cambria Math" panose="02040503050406030204" pitchFamily="18" charset="0"/>
                            </a:rPr>
                            <m:t>𝑜𝑙𝑑</m:t>
                          </m:r>
                        </m:sup>
                      </m:sSub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𝑙</m:t>
                          </m:r>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den>
                      </m:f>
                    </m:oMath>
                  </m:oMathPara>
                </a14:m>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half" idx="2"/>
              </p:nvPr>
            </p:nvSpPr>
            <p:spPr>
              <a:xfrm>
                <a:off x="839788" y="3976414"/>
                <a:ext cx="10431495" cy="2784458"/>
              </a:xfrm>
              <a:blipFill>
                <a:blip r:embed="rId2"/>
                <a:stretch>
                  <a:fillRect l="-351" t="-875"/>
                </a:stretch>
              </a:blipFill>
            </p:spPr>
            <p:txBody>
              <a:bodyPr/>
              <a:lstStyle/>
              <a:p>
                <a:r>
                  <a:rPr lang="en-CA">
                    <a:noFill/>
                  </a:rPr>
                  <a:t> </a:t>
                </a:r>
              </a:p>
            </p:txBody>
          </p:sp>
        </mc:Fallback>
      </mc:AlternateContent>
      <p:sp>
        <p:nvSpPr>
          <p:cNvPr id="39" name="Title 219">
            <a:extLst>
              <a:ext uri="{FF2B5EF4-FFF2-40B4-BE49-F238E27FC236}">
                <a16:creationId xmlns:a16="http://schemas.microsoft.com/office/drawing/2014/main" id="{8821680C-6E6C-4B2D-BDC8-F084F12A8ABB}"/>
              </a:ext>
            </a:extLst>
          </p:cNvPr>
          <p:cNvSpPr>
            <a:spLocks noGrp="1"/>
          </p:cNvSpPr>
          <p:nvPr>
            <p:ph type="title"/>
          </p:nvPr>
        </p:nvSpPr>
        <p:spPr>
          <a:xfrm>
            <a:off x="839787" y="457200"/>
            <a:ext cx="9090692" cy="1600200"/>
          </a:xfrm>
        </p:spPr>
        <p:txBody>
          <a:bodyPr>
            <a:noAutofit/>
          </a:bodyPr>
          <a:lstStyle/>
          <a:p>
            <a:r>
              <a:rPr lang="en-US" sz="4400" dirty="0"/>
              <a:t>Gradient Descent</a:t>
            </a:r>
            <a:endParaRPr lang="en-GB" sz="4400" dirty="0"/>
          </a:p>
        </p:txBody>
      </p:sp>
      <mc:AlternateContent xmlns:mc="http://schemas.openxmlformats.org/markup-compatibility/2006" xmlns:a14="http://schemas.microsoft.com/office/drawing/2010/main">
        <mc:Choice Requires="a14">
          <p:sp>
            <p:nvSpPr>
              <p:cNvPr id="56" name="Text Placeholder 2">
                <a:extLst>
                  <a:ext uri="{FF2B5EF4-FFF2-40B4-BE49-F238E27FC236}">
                    <a16:creationId xmlns:a16="http://schemas.microsoft.com/office/drawing/2014/main" id="{27A78817-47EC-44F1-A8C5-9EB2C2575742}"/>
                  </a:ext>
                </a:extLst>
              </p:cNvPr>
              <p:cNvSpPr txBox="1">
                <a:spLocks/>
              </p:cNvSpPr>
              <p:nvPr/>
            </p:nvSpPr>
            <p:spPr>
              <a:xfrm>
                <a:off x="7334151" y="2441955"/>
                <a:ext cx="4755625" cy="105455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nSpc>
                    <a:spcPct val="100000"/>
                  </a:lnSpc>
                  <a:spcBef>
                    <a:spcPts val="0"/>
                  </a:spcBef>
                </a:pPr>
                <a:r>
                  <a:rPr lang="en-US" b="1" dirty="0"/>
                  <a:t>Task:</a:t>
                </a:r>
                <a:r>
                  <a:rPr lang="en-US" dirty="0"/>
                  <a:t> regression</a:t>
                </a:r>
              </a:p>
              <a:p>
                <a:pPr>
                  <a:lnSpc>
                    <a:spcPct val="100000"/>
                  </a:lnSpc>
                  <a:spcBef>
                    <a:spcPts val="0"/>
                  </a:spcBef>
                </a:pPr>
                <a:r>
                  <a:rPr lang="en-US" b="1" dirty="0"/>
                  <a:t>Training data:</a:t>
                </a:r>
                <a14:m>
                  <m:oMath xmlns:m="http://schemas.openxmlformats.org/officeDocument/2006/math">
                    <m:r>
                      <a:rPr lang="en-US" b="0" i="0" smtClean="0">
                        <a:latin typeface="Cambria Math" panose="02040503050406030204" pitchFamily="18" charset="0"/>
                      </a:rPr>
                      <m:t> </m:t>
                    </m:r>
                    <m:d>
                      <m:dPr>
                        <m:begChr m:val="⟨"/>
                        <m:endChr m:val="⟩"/>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a14:m>
                <a:r>
                  <a:rPr lang="en-US" dirty="0"/>
                  <a:t> pairs</a:t>
                </a:r>
              </a:p>
              <a:p>
                <a:pPr>
                  <a:lnSpc>
                    <a:spcPct val="100000"/>
                  </a:lnSpc>
                  <a:spcBef>
                    <a:spcPts val="0"/>
                  </a:spcBef>
                </a:pPr>
                <a:r>
                  <a:rPr lang="en-US" b="1" dirty="0"/>
                  <a:t>Model:</a:t>
                </a:r>
                <a:r>
                  <a:rPr lang="en-US" dirty="0"/>
                  <a:t> NN (1 feature, 1 hidden layer, 1 hidden node)</a:t>
                </a:r>
              </a:p>
              <a:p>
                <a:pPr>
                  <a:lnSpc>
                    <a:spcPct val="100000"/>
                  </a:lnSpc>
                  <a:spcBef>
                    <a:spcPts val="0"/>
                  </a:spcBef>
                </a:pPr>
                <a:r>
                  <a:rPr lang="en-US" b="1" dirty="0"/>
                  <a:t>Learnable parameters:</a:t>
                </a:r>
                <a:r>
                  <a:rPr lang="en-US" dirty="0"/>
                  <a:t> </a:t>
                </a: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r>
                          <m:rPr>
                            <m:nor/>
                          </m:rPr>
                          <a:rPr lang="en-CA" dirty="0"/>
                          <m:t> </m:t>
                        </m:r>
                      </m:e>
                    </m:d>
                  </m:oMath>
                </a14:m>
                <a:endParaRPr lang="en-US" dirty="0"/>
              </a:p>
            </p:txBody>
          </p:sp>
        </mc:Choice>
        <mc:Fallback xmlns="">
          <p:sp>
            <p:nvSpPr>
              <p:cNvPr id="56" name="Text Placeholder 2">
                <a:extLst>
                  <a:ext uri="{FF2B5EF4-FFF2-40B4-BE49-F238E27FC236}">
                    <a16:creationId xmlns:a16="http://schemas.microsoft.com/office/drawing/2014/main" id="{27A78817-47EC-44F1-A8C5-9EB2C2575742}"/>
                  </a:ext>
                </a:extLst>
              </p:cNvPr>
              <p:cNvSpPr txBox="1">
                <a:spLocks noRot="1" noChangeAspect="1" noMove="1" noResize="1" noEditPoints="1" noAdjustHandles="1" noChangeArrowheads="1" noChangeShapeType="1" noTextEdit="1"/>
              </p:cNvSpPr>
              <p:nvPr/>
            </p:nvSpPr>
            <p:spPr>
              <a:xfrm>
                <a:off x="7334151" y="2441955"/>
                <a:ext cx="4755625" cy="1054557"/>
              </a:xfrm>
              <a:prstGeom prst="rect">
                <a:avLst/>
              </a:prstGeom>
              <a:blipFill>
                <a:blip r:embed="rId3"/>
                <a:stretch>
                  <a:fillRect l="-641" t="-2312" b="-8092"/>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75EC9B79-3E6D-45EB-AEE9-E1ED05F632F9}"/>
                  </a:ext>
                </a:extLst>
              </p:cNvPr>
              <p:cNvSpPr/>
              <p:nvPr/>
            </p:nvSpPr>
            <p:spPr>
              <a:xfrm>
                <a:off x="839787" y="2419648"/>
                <a:ext cx="549587" cy="549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𝑥</m:t>
                      </m:r>
                    </m:oMath>
                  </m:oMathPara>
                </a14:m>
                <a:endParaRPr lang="en-CA" dirty="0">
                  <a:solidFill>
                    <a:schemeClr val="tx1"/>
                  </a:solidFill>
                </a:endParaRPr>
              </a:p>
            </p:txBody>
          </p:sp>
        </mc:Choice>
        <mc:Fallback xmlns="">
          <p:sp>
            <p:nvSpPr>
              <p:cNvPr id="16" name="Oval 15">
                <a:extLst>
                  <a:ext uri="{FF2B5EF4-FFF2-40B4-BE49-F238E27FC236}">
                    <a16:creationId xmlns:a16="http://schemas.microsoft.com/office/drawing/2014/main" id="{75EC9B79-3E6D-45EB-AEE9-E1ED05F632F9}"/>
                  </a:ext>
                </a:extLst>
              </p:cNvPr>
              <p:cNvSpPr>
                <a:spLocks noRot="1" noChangeAspect="1" noMove="1" noResize="1" noEditPoints="1" noAdjustHandles="1" noChangeArrowheads="1" noChangeShapeType="1" noTextEdit="1"/>
              </p:cNvSpPr>
              <p:nvPr/>
            </p:nvSpPr>
            <p:spPr>
              <a:xfrm>
                <a:off x="839787" y="2419648"/>
                <a:ext cx="549587" cy="549587"/>
              </a:xfrm>
              <a:prstGeom prst="ellipse">
                <a:avLst/>
              </a:prstGeom>
              <a:blipFill>
                <a:blip r:embed="rId4"/>
                <a:stretch>
                  <a:fillRect/>
                </a:stretch>
              </a:blipFill>
              <a:ln>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1" name="Oval 40">
                <a:extLst>
                  <a:ext uri="{FF2B5EF4-FFF2-40B4-BE49-F238E27FC236}">
                    <a16:creationId xmlns:a16="http://schemas.microsoft.com/office/drawing/2014/main" id="{C9E9A0D7-BA32-41B4-A6E4-8D12AB1C4021}"/>
                  </a:ext>
                </a:extLst>
              </p:cNvPr>
              <p:cNvSpPr/>
              <p:nvPr/>
            </p:nvSpPr>
            <p:spPr>
              <a:xfrm>
                <a:off x="2764133" y="2419647"/>
                <a:ext cx="549587" cy="549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1</m:t>
                          </m:r>
                        </m:sub>
                      </m:sSub>
                    </m:oMath>
                  </m:oMathPara>
                </a14:m>
                <a:endParaRPr lang="en-CA" dirty="0">
                  <a:solidFill>
                    <a:schemeClr val="tx1"/>
                  </a:solidFill>
                </a:endParaRPr>
              </a:p>
            </p:txBody>
          </p:sp>
        </mc:Choice>
        <mc:Fallback xmlns="">
          <p:sp>
            <p:nvSpPr>
              <p:cNvPr id="41" name="Oval 40">
                <a:extLst>
                  <a:ext uri="{FF2B5EF4-FFF2-40B4-BE49-F238E27FC236}">
                    <a16:creationId xmlns:a16="http://schemas.microsoft.com/office/drawing/2014/main" id="{C9E9A0D7-BA32-41B4-A6E4-8D12AB1C4021}"/>
                  </a:ext>
                </a:extLst>
              </p:cNvPr>
              <p:cNvSpPr>
                <a:spLocks noRot="1" noChangeAspect="1" noMove="1" noResize="1" noEditPoints="1" noAdjustHandles="1" noChangeArrowheads="1" noChangeShapeType="1" noTextEdit="1"/>
              </p:cNvSpPr>
              <p:nvPr/>
            </p:nvSpPr>
            <p:spPr>
              <a:xfrm>
                <a:off x="2764133" y="2419647"/>
                <a:ext cx="549587" cy="549587"/>
              </a:xfrm>
              <a:prstGeom prst="ellipse">
                <a:avLst/>
              </a:prstGeom>
              <a:blipFill>
                <a:blip r:embed="rId5"/>
                <a:stretch>
                  <a:fillRect/>
                </a:stretch>
              </a:blipFill>
              <a:ln>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3" name="Oval 42">
                <a:extLst>
                  <a:ext uri="{FF2B5EF4-FFF2-40B4-BE49-F238E27FC236}">
                    <a16:creationId xmlns:a16="http://schemas.microsoft.com/office/drawing/2014/main" id="{522CD8D2-2526-4169-9A39-C5A5CF59DE1B}"/>
                  </a:ext>
                </a:extLst>
              </p:cNvPr>
              <p:cNvSpPr/>
              <p:nvPr/>
            </p:nvSpPr>
            <p:spPr>
              <a:xfrm>
                <a:off x="4691444" y="2419647"/>
                <a:ext cx="549587" cy="549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2</m:t>
                          </m:r>
                        </m:sub>
                      </m:sSub>
                    </m:oMath>
                  </m:oMathPara>
                </a14:m>
                <a:endParaRPr lang="en-CA" dirty="0">
                  <a:solidFill>
                    <a:schemeClr val="tx1"/>
                  </a:solidFill>
                </a:endParaRPr>
              </a:p>
            </p:txBody>
          </p:sp>
        </mc:Choice>
        <mc:Fallback xmlns="">
          <p:sp>
            <p:nvSpPr>
              <p:cNvPr id="43" name="Oval 42">
                <a:extLst>
                  <a:ext uri="{FF2B5EF4-FFF2-40B4-BE49-F238E27FC236}">
                    <a16:creationId xmlns:a16="http://schemas.microsoft.com/office/drawing/2014/main" id="{522CD8D2-2526-4169-9A39-C5A5CF59DE1B}"/>
                  </a:ext>
                </a:extLst>
              </p:cNvPr>
              <p:cNvSpPr>
                <a:spLocks noRot="1" noChangeAspect="1" noMove="1" noResize="1" noEditPoints="1" noAdjustHandles="1" noChangeArrowheads="1" noChangeShapeType="1" noTextEdit="1"/>
              </p:cNvSpPr>
              <p:nvPr/>
            </p:nvSpPr>
            <p:spPr>
              <a:xfrm>
                <a:off x="4691444" y="2419647"/>
                <a:ext cx="549587" cy="549587"/>
              </a:xfrm>
              <a:prstGeom prst="ellipse">
                <a:avLst/>
              </a:prstGeom>
              <a:blipFill>
                <a:blip r:embed="rId6"/>
                <a:stretch>
                  <a:fillRect/>
                </a:stretch>
              </a:blipFill>
              <a:ln>
                <a:solidFill>
                  <a:schemeClr val="tx1"/>
                </a:solidFill>
              </a:ln>
            </p:spPr>
            <p:txBody>
              <a:bodyPr/>
              <a:lstStyle/>
              <a:p>
                <a:r>
                  <a:rPr lang="en-CA">
                    <a:noFill/>
                  </a:rPr>
                  <a:t> </a:t>
                </a:r>
              </a:p>
            </p:txBody>
          </p:sp>
        </mc:Fallback>
      </mc:AlternateContent>
      <p:cxnSp>
        <p:nvCxnSpPr>
          <p:cNvPr id="18" name="Straight Arrow Connector 17">
            <a:extLst>
              <a:ext uri="{FF2B5EF4-FFF2-40B4-BE49-F238E27FC236}">
                <a16:creationId xmlns:a16="http://schemas.microsoft.com/office/drawing/2014/main" id="{405EEAD8-F5DB-4822-BB44-F4C0F31B335E}"/>
              </a:ext>
            </a:extLst>
          </p:cNvPr>
          <p:cNvCxnSpPr>
            <a:stCxn id="16" idx="6"/>
            <a:endCxn id="41" idx="2"/>
          </p:cNvCxnSpPr>
          <p:nvPr/>
        </p:nvCxnSpPr>
        <p:spPr>
          <a:xfrm flipV="1">
            <a:off x="1389374" y="2694441"/>
            <a:ext cx="1374759" cy="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A1424AA-D684-41CA-9CD2-3201ACD07835}"/>
              </a:ext>
            </a:extLst>
          </p:cNvPr>
          <p:cNvCxnSpPr>
            <a:cxnSpLocks/>
            <a:stCxn id="41" idx="6"/>
            <a:endCxn id="43" idx="2"/>
          </p:cNvCxnSpPr>
          <p:nvPr/>
        </p:nvCxnSpPr>
        <p:spPr>
          <a:xfrm>
            <a:off x="3313720" y="2694441"/>
            <a:ext cx="137772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Oval 47">
                <a:extLst>
                  <a:ext uri="{FF2B5EF4-FFF2-40B4-BE49-F238E27FC236}">
                    <a16:creationId xmlns:a16="http://schemas.microsoft.com/office/drawing/2014/main" id="{B5FC4A5B-31A0-4D5D-8ECE-7644F0EC8CF3}"/>
                  </a:ext>
                </a:extLst>
              </p:cNvPr>
              <p:cNvSpPr/>
              <p:nvPr/>
            </p:nvSpPr>
            <p:spPr>
              <a:xfrm>
                <a:off x="6615788" y="2823052"/>
                <a:ext cx="549587" cy="549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𝑙</m:t>
                      </m:r>
                    </m:oMath>
                  </m:oMathPara>
                </a14:m>
                <a:endParaRPr lang="en-CA" dirty="0">
                  <a:solidFill>
                    <a:schemeClr val="tx1"/>
                  </a:solidFill>
                </a:endParaRPr>
              </a:p>
            </p:txBody>
          </p:sp>
        </mc:Choice>
        <mc:Fallback xmlns="">
          <p:sp>
            <p:nvSpPr>
              <p:cNvPr id="48" name="Oval 47">
                <a:extLst>
                  <a:ext uri="{FF2B5EF4-FFF2-40B4-BE49-F238E27FC236}">
                    <a16:creationId xmlns:a16="http://schemas.microsoft.com/office/drawing/2014/main" id="{B5FC4A5B-31A0-4D5D-8ECE-7644F0EC8CF3}"/>
                  </a:ext>
                </a:extLst>
              </p:cNvPr>
              <p:cNvSpPr>
                <a:spLocks noRot="1" noChangeAspect="1" noMove="1" noResize="1" noEditPoints="1" noAdjustHandles="1" noChangeArrowheads="1" noChangeShapeType="1" noTextEdit="1"/>
              </p:cNvSpPr>
              <p:nvPr/>
            </p:nvSpPr>
            <p:spPr>
              <a:xfrm>
                <a:off x="6615788" y="2823052"/>
                <a:ext cx="549587" cy="549587"/>
              </a:xfrm>
              <a:prstGeom prst="ellipse">
                <a:avLst/>
              </a:prstGeom>
              <a:blipFill>
                <a:blip r:embed="rId7"/>
                <a:stretch>
                  <a:fillRect/>
                </a:stretch>
              </a:blipFill>
              <a:ln>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602C1A7E-817E-4BCA-92A0-DAA402BCF1A5}"/>
                  </a:ext>
                </a:extLst>
              </p:cNvPr>
              <p:cNvSpPr/>
              <p:nvPr/>
            </p:nvSpPr>
            <p:spPr>
              <a:xfrm>
                <a:off x="1411339" y="2419647"/>
                <a:ext cx="1327864"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𝑡𝑎𝑛h</m:t>
                      </m:r>
                      <m:d>
                        <m:dPr>
                          <m:ctrlPr>
                            <a:rPr lang="en-US" sz="1200" b="0" i="1" smtClean="0">
                              <a:solidFill>
                                <a:schemeClr val="tx1"/>
                              </a:solidFill>
                              <a:latin typeface="Cambria Math" panose="02040503050406030204" pitchFamily="18" charset="0"/>
                            </a:rPr>
                          </m:ctrlPr>
                        </m:dPr>
                        <m:e>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𝑤</m:t>
                              </m:r>
                            </m:e>
                            <m:sub>
                              <m:r>
                                <a:rPr lang="en-US" sz="1200" b="0" i="1" smtClean="0">
                                  <a:solidFill>
                                    <a:schemeClr val="tx1"/>
                                  </a:solidFill>
                                  <a:latin typeface="Cambria Math" panose="02040503050406030204" pitchFamily="18" charset="0"/>
                                </a:rPr>
                                <m:t>1</m:t>
                              </m:r>
                            </m:sub>
                          </m:sSub>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𝑥</m:t>
                          </m:r>
                          <m:r>
                            <a:rPr lang="en-US" sz="1200" b="0" i="1" smtClean="0">
                              <a:solidFill>
                                <a:schemeClr val="tx1"/>
                              </a:solidFill>
                              <a:latin typeface="Cambria Math" panose="02040503050406030204" pitchFamily="18" charset="0"/>
                            </a:rPr>
                            <m: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𝑏</m:t>
                              </m:r>
                            </m:e>
                            <m:sub>
                              <m:r>
                                <a:rPr lang="en-US" sz="1200" b="0" i="1" smtClean="0">
                                  <a:solidFill>
                                    <a:schemeClr val="tx1"/>
                                  </a:solidFill>
                                  <a:latin typeface="Cambria Math" panose="02040503050406030204" pitchFamily="18" charset="0"/>
                                </a:rPr>
                                <m:t>1</m:t>
                              </m:r>
                            </m:sub>
                          </m:sSub>
                        </m:e>
                      </m:d>
                    </m:oMath>
                  </m:oMathPara>
                </a14:m>
                <a:endParaRPr lang="en-CA" sz="1200" dirty="0"/>
              </a:p>
            </p:txBody>
          </p:sp>
        </mc:Choice>
        <mc:Fallback xmlns="">
          <p:sp>
            <p:nvSpPr>
              <p:cNvPr id="23" name="Rectangle 22">
                <a:extLst>
                  <a:ext uri="{FF2B5EF4-FFF2-40B4-BE49-F238E27FC236}">
                    <a16:creationId xmlns:a16="http://schemas.microsoft.com/office/drawing/2014/main" id="{602C1A7E-817E-4BCA-92A0-DAA402BCF1A5}"/>
                  </a:ext>
                </a:extLst>
              </p:cNvPr>
              <p:cNvSpPr>
                <a:spLocks noRot="1" noChangeAspect="1" noMove="1" noResize="1" noEditPoints="1" noAdjustHandles="1" noChangeArrowheads="1" noChangeShapeType="1" noTextEdit="1"/>
              </p:cNvSpPr>
              <p:nvPr/>
            </p:nvSpPr>
            <p:spPr>
              <a:xfrm>
                <a:off x="1411339" y="2419647"/>
                <a:ext cx="1327864" cy="276999"/>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671C08D7-13AF-426B-8522-8A97E98BE591}"/>
                  </a:ext>
                </a:extLst>
              </p:cNvPr>
              <p:cNvSpPr/>
              <p:nvPr/>
            </p:nvSpPr>
            <p:spPr>
              <a:xfrm>
                <a:off x="5399640" y="2715955"/>
                <a:ext cx="11858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0" i="1" smtClean="0">
                              <a:solidFill>
                                <a:schemeClr val="tx1"/>
                              </a:solidFill>
                              <a:latin typeface="Cambria Math" panose="02040503050406030204" pitchFamily="18" charset="0"/>
                            </a:rPr>
                          </m:ctrlPr>
                        </m:sSupPr>
                        <m:e>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𝑦</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2</m:t>
                                  </m:r>
                                </m:sub>
                              </m:sSub>
                            </m:e>
                          </m:d>
                        </m:e>
                        <m:sup>
                          <m:r>
                            <a:rPr lang="en-US" b="0" i="1" smtClean="0">
                              <a:solidFill>
                                <a:schemeClr val="tx1"/>
                              </a:solidFill>
                              <a:latin typeface="Cambria Math" panose="02040503050406030204" pitchFamily="18" charset="0"/>
                            </a:rPr>
                            <m:t>2</m:t>
                          </m:r>
                        </m:sup>
                      </m:sSup>
                    </m:oMath>
                  </m:oMathPara>
                </a14:m>
                <a:endParaRPr lang="en-CA" dirty="0"/>
              </a:p>
            </p:txBody>
          </p:sp>
        </mc:Choice>
        <mc:Fallback xmlns="">
          <p:sp>
            <p:nvSpPr>
              <p:cNvPr id="54" name="Rectangle 53">
                <a:extLst>
                  <a:ext uri="{FF2B5EF4-FFF2-40B4-BE49-F238E27FC236}">
                    <a16:creationId xmlns:a16="http://schemas.microsoft.com/office/drawing/2014/main" id="{671C08D7-13AF-426B-8522-8A97E98BE591}"/>
                  </a:ext>
                </a:extLst>
              </p:cNvPr>
              <p:cNvSpPr>
                <a:spLocks noRot="1" noChangeAspect="1" noMove="1" noResize="1" noEditPoints="1" noAdjustHandles="1" noChangeArrowheads="1" noChangeShapeType="1" noTextEdit="1"/>
              </p:cNvSpPr>
              <p:nvPr/>
            </p:nvSpPr>
            <p:spPr>
              <a:xfrm>
                <a:off x="5399640" y="2715955"/>
                <a:ext cx="1185837" cy="369332"/>
              </a:xfrm>
              <a:prstGeom prst="rect">
                <a:avLst/>
              </a:prstGeom>
              <a:blipFill>
                <a:blip r:embed="rId9"/>
                <a:stretch>
                  <a:fillRect b="-1000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5012FE5F-7900-4AF5-A295-60F59465B85B}"/>
                  </a:ext>
                </a:extLst>
              </p:cNvPr>
              <p:cNvSpPr/>
              <p:nvPr/>
            </p:nvSpPr>
            <p:spPr>
              <a:xfrm>
                <a:off x="4691443" y="3198031"/>
                <a:ext cx="549587" cy="549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𝑦</m:t>
                      </m:r>
                    </m:oMath>
                  </m:oMathPara>
                </a14:m>
                <a:endParaRPr lang="en-CA" dirty="0">
                  <a:solidFill>
                    <a:schemeClr val="tx1"/>
                  </a:solidFill>
                </a:endParaRPr>
              </a:p>
            </p:txBody>
          </p:sp>
        </mc:Choice>
        <mc:Fallback xmlns="">
          <p:sp>
            <p:nvSpPr>
              <p:cNvPr id="15" name="Oval 14">
                <a:extLst>
                  <a:ext uri="{FF2B5EF4-FFF2-40B4-BE49-F238E27FC236}">
                    <a16:creationId xmlns:a16="http://schemas.microsoft.com/office/drawing/2014/main" id="{5012FE5F-7900-4AF5-A295-60F59465B85B}"/>
                  </a:ext>
                </a:extLst>
              </p:cNvPr>
              <p:cNvSpPr>
                <a:spLocks noRot="1" noChangeAspect="1" noMove="1" noResize="1" noEditPoints="1" noAdjustHandles="1" noChangeArrowheads="1" noChangeShapeType="1" noTextEdit="1"/>
              </p:cNvSpPr>
              <p:nvPr/>
            </p:nvSpPr>
            <p:spPr>
              <a:xfrm>
                <a:off x="4691443" y="3198031"/>
                <a:ext cx="549587" cy="549587"/>
              </a:xfrm>
              <a:prstGeom prst="ellipse">
                <a:avLst/>
              </a:prstGeom>
              <a:blipFill>
                <a:blip r:embed="rId10"/>
                <a:stretch>
                  <a:fillRect/>
                </a:stretch>
              </a:blipFill>
              <a:ln>
                <a:solidFill>
                  <a:schemeClr val="tx1"/>
                </a:solidFill>
              </a:ln>
            </p:spPr>
            <p:txBody>
              <a:bodyPr/>
              <a:lstStyle/>
              <a:p>
                <a:r>
                  <a:rPr lang="en-CA">
                    <a:noFill/>
                  </a:rPr>
                  <a:t> </a:t>
                </a:r>
              </a:p>
            </p:txBody>
          </p:sp>
        </mc:Fallback>
      </mc:AlternateContent>
      <p:cxnSp>
        <p:nvCxnSpPr>
          <p:cNvPr id="4" name="Connector: Elbow 3">
            <a:extLst>
              <a:ext uri="{FF2B5EF4-FFF2-40B4-BE49-F238E27FC236}">
                <a16:creationId xmlns:a16="http://schemas.microsoft.com/office/drawing/2014/main" id="{D6BE4819-EB41-4A73-93F2-A76087B18FDF}"/>
              </a:ext>
            </a:extLst>
          </p:cNvPr>
          <p:cNvCxnSpPr>
            <a:stCxn id="43" idx="6"/>
            <a:endCxn id="48" idx="2"/>
          </p:cNvCxnSpPr>
          <p:nvPr/>
        </p:nvCxnSpPr>
        <p:spPr>
          <a:xfrm>
            <a:off x="5241031" y="2694441"/>
            <a:ext cx="1374757" cy="403405"/>
          </a:xfrm>
          <a:prstGeom prst="bentConnector3">
            <a:avLst>
              <a:gd name="adj1" fmla="val 9678"/>
            </a:avLst>
          </a:prstGeom>
          <a:ln w="1270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87017805-049A-4E75-9D4F-76A9B503351C}"/>
              </a:ext>
            </a:extLst>
          </p:cNvPr>
          <p:cNvCxnSpPr>
            <a:cxnSpLocks/>
            <a:stCxn id="15" idx="6"/>
            <a:endCxn id="48" idx="2"/>
          </p:cNvCxnSpPr>
          <p:nvPr/>
        </p:nvCxnSpPr>
        <p:spPr>
          <a:xfrm flipV="1">
            <a:off x="5241030" y="3097846"/>
            <a:ext cx="1374758" cy="374979"/>
          </a:xfrm>
          <a:prstGeom prst="bentConnector3">
            <a:avLst>
              <a:gd name="adj1" fmla="val 9678"/>
            </a:avLst>
          </a:prstGeom>
          <a:ln w="1270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110F10B5-0905-4F96-BF6A-A5CE6FF1933E}"/>
                  </a:ext>
                </a:extLst>
              </p:cNvPr>
              <p:cNvSpPr/>
              <p:nvPr/>
            </p:nvSpPr>
            <p:spPr>
              <a:xfrm>
                <a:off x="3336147" y="2416340"/>
                <a:ext cx="1429430"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𝑡𝑎𝑛h</m:t>
                      </m:r>
                      <m:d>
                        <m:dPr>
                          <m:ctrlPr>
                            <a:rPr lang="en-US" sz="1200" b="0" i="1" smtClean="0">
                              <a:solidFill>
                                <a:schemeClr val="tx1"/>
                              </a:solidFill>
                              <a:latin typeface="Cambria Math" panose="02040503050406030204" pitchFamily="18" charset="0"/>
                            </a:rPr>
                          </m:ctrlPr>
                        </m:dPr>
                        <m:e>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𝑤</m:t>
                              </m:r>
                            </m:e>
                            <m:sub>
                              <m:r>
                                <a:rPr lang="en-US" sz="1200" b="0" i="1" smtClean="0">
                                  <a:solidFill>
                                    <a:schemeClr val="tx1"/>
                                  </a:solidFill>
                                  <a:latin typeface="Cambria Math" panose="02040503050406030204" pitchFamily="18" charset="0"/>
                                </a:rPr>
                                <m:t>2</m:t>
                              </m:r>
                            </m:sub>
                          </m:sSub>
                          <m:r>
                            <a:rPr lang="en-US" sz="1200" b="0" i="1" smtClean="0">
                              <a:solidFill>
                                <a:schemeClr val="tx1"/>
                              </a:solidFill>
                              <a:latin typeface="Cambria Math" panose="02040503050406030204" pitchFamily="18" charset="0"/>
                            </a:rPr>
                            <m: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𝑦</m:t>
                              </m:r>
                            </m:e>
                            <m:sub>
                              <m:r>
                                <a:rPr lang="en-US" sz="1200" b="0" i="1" smtClean="0">
                                  <a:solidFill>
                                    <a:schemeClr val="tx1"/>
                                  </a:solidFill>
                                  <a:latin typeface="Cambria Math" panose="02040503050406030204" pitchFamily="18" charset="0"/>
                                </a:rPr>
                                <m:t>1</m:t>
                              </m:r>
                            </m:sub>
                          </m:sSub>
                          <m:r>
                            <a:rPr lang="en-US" sz="1200" b="0" i="1" smtClean="0">
                              <a:solidFill>
                                <a:schemeClr val="tx1"/>
                              </a:solidFill>
                              <a:latin typeface="Cambria Math" panose="02040503050406030204" pitchFamily="18" charset="0"/>
                            </a:rPr>
                            <m: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𝑏</m:t>
                              </m:r>
                            </m:e>
                            <m:sub>
                              <m:r>
                                <a:rPr lang="en-US" sz="1200" b="0" i="1" smtClean="0">
                                  <a:solidFill>
                                    <a:schemeClr val="tx1"/>
                                  </a:solidFill>
                                  <a:latin typeface="Cambria Math" panose="02040503050406030204" pitchFamily="18" charset="0"/>
                                </a:rPr>
                                <m:t>2</m:t>
                              </m:r>
                            </m:sub>
                          </m:sSub>
                        </m:e>
                      </m:d>
                    </m:oMath>
                  </m:oMathPara>
                </a14:m>
                <a:endParaRPr lang="en-CA" sz="1200" dirty="0"/>
              </a:p>
            </p:txBody>
          </p:sp>
        </mc:Choice>
        <mc:Fallback xmlns="">
          <p:sp>
            <p:nvSpPr>
              <p:cNvPr id="25" name="Rectangle 24">
                <a:extLst>
                  <a:ext uri="{FF2B5EF4-FFF2-40B4-BE49-F238E27FC236}">
                    <a16:creationId xmlns:a16="http://schemas.microsoft.com/office/drawing/2014/main" id="{110F10B5-0905-4F96-BF6A-A5CE6FF1933E}"/>
                  </a:ext>
                </a:extLst>
              </p:cNvPr>
              <p:cNvSpPr>
                <a:spLocks noRot="1" noChangeAspect="1" noMove="1" noResize="1" noEditPoints="1" noAdjustHandles="1" noChangeArrowheads="1" noChangeShapeType="1" noTextEdit="1"/>
              </p:cNvSpPr>
              <p:nvPr/>
            </p:nvSpPr>
            <p:spPr>
              <a:xfrm>
                <a:off x="3336147" y="2416340"/>
                <a:ext cx="1429430" cy="276999"/>
              </a:xfrm>
              <a:prstGeom prst="rect">
                <a:avLst/>
              </a:prstGeom>
              <a:blipFill>
                <a:blip r:embed="rId11"/>
                <a:stretch>
                  <a:fillRect/>
                </a:stretch>
              </a:blipFill>
            </p:spPr>
            <p:txBody>
              <a:bodyPr/>
              <a:lstStyle/>
              <a:p>
                <a:r>
                  <a:rPr lang="en-CA">
                    <a:noFill/>
                  </a:rPr>
                  <a:t> </a:t>
                </a:r>
              </a:p>
            </p:txBody>
          </p:sp>
        </mc:Fallback>
      </mc:AlternateContent>
      <p:sp>
        <p:nvSpPr>
          <p:cNvPr id="11" name="Rectangle 10">
            <a:extLst>
              <a:ext uri="{FF2B5EF4-FFF2-40B4-BE49-F238E27FC236}">
                <a16:creationId xmlns:a16="http://schemas.microsoft.com/office/drawing/2014/main" id="{ED1148CD-2CF2-4381-B283-71940E4758F8}"/>
              </a:ext>
            </a:extLst>
          </p:cNvPr>
          <p:cNvSpPr/>
          <p:nvPr/>
        </p:nvSpPr>
        <p:spPr>
          <a:xfrm>
            <a:off x="9463437" y="6173493"/>
            <a:ext cx="1387111" cy="369332"/>
          </a:xfrm>
          <a:prstGeom prst="rect">
            <a:avLst/>
          </a:prstGeom>
        </p:spPr>
        <p:txBody>
          <a:bodyPr wrap="none">
            <a:spAutoFit/>
          </a:bodyPr>
          <a:lstStyle/>
          <a:p>
            <a:r>
              <a:rPr lang="en-US" dirty="0"/>
              <a:t>…and repeat</a:t>
            </a:r>
            <a:endParaRPr lang="en-CA" dirty="0"/>
          </a:p>
        </p:txBody>
      </p:sp>
    </p:spTree>
    <p:extLst>
      <p:ext uri="{BB962C8B-B14F-4D97-AF65-F5344CB8AC3E}">
        <p14:creationId xmlns:p14="http://schemas.microsoft.com/office/powerpoint/2010/main" val="6131725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Placeholder 2"/>
              <p:cNvSpPr>
                <a:spLocks noGrp="1"/>
              </p:cNvSpPr>
              <p:nvPr>
                <p:ph type="body" sz="half" idx="2"/>
              </p:nvPr>
            </p:nvSpPr>
            <p:spPr>
              <a:xfrm>
                <a:off x="839788" y="3976414"/>
                <a:ext cx="10431495" cy="2784458"/>
              </a:xfrm>
            </p:spPr>
            <p:txBody>
              <a:bodyPr>
                <a:noAutofit/>
              </a:bodyPr>
              <a:lstStyle/>
              <a:p>
                <a:pPr>
                  <a:lnSpc>
                    <a:spcPct val="100000"/>
                  </a:lnSpc>
                  <a:spcBef>
                    <a:spcPts val="1800"/>
                  </a:spcBef>
                </a:pPr>
                <a:r>
                  <a:rPr lang="en-US" b="1" dirty="0"/>
                  <a:t>Goal: </a:t>
                </a:r>
                <a:r>
                  <a:rPr lang="en-US" dirty="0"/>
                  <a:t>iteratively update the learnable parameters such that the loss </a:t>
                </a:r>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 </m:t>
                    </m:r>
                  </m:oMath>
                </a14:m>
                <a:r>
                  <a:rPr lang="en-US" dirty="0"/>
                  <a:t>is minimized</a:t>
                </a:r>
              </a:p>
              <a:p>
                <a:pPr>
                  <a:lnSpc>
                    <a:spcPct val="100000"/>
                  </a:lnSpc>
                  <a:spcBef>
                    <a:spcPts val="1800"/>
                  </a:spcBef>
                  <a:spcAft>
                    <a:spcPts val="1200"/>
                  </a:spcAft>
                </a:pPr>
                <a:r>
                  <a:rPr lang="en-US" dirty="0"/>
                  <a:t>Compute the gradient of the loss </a:t>
                </a:r>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 </m:t>
                    </m:r>
                  </m:oMath>
                </a14:m>
                <a:r>
                  <a:rPr lang="en-US" i="1" dirty="0" err="1"/>
                  <a:t>w.r.t.</a:t>
                </a:r>
                <a:r>
                  <a:rPr lang="en-US" i="1" dirty="0"/>
                  <a:t> </a:t>
                </a:r>
                <a:r>
                  <a:rPr lang="en-US" dirty="0"/>
                  <a:t>each parameter (e.g.,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𝑤</m:t>
                        </m:r>
                      </m:e>
                      <m:sub>
                        <m:r>
                          <a:rPr lang="en-US" b="0" i="1" smtClean="0">
                            <a:solidFill>
                              <a:schemeClr val="tx1"/>
                            </a:solidFill>
                            <a:latin typeface="Cambria Math" panose="02040503050406030204" pitchFamily="18" charset="0"/>
                          </a:rPr>
                          <m:t>1</m:t>
                        </m:r>
                      </m:sub>
                    </m:sSub>
                  </m:oMath>
                </a14:m>
                <a:r>
                  <a:rPr lang="en-US" dirty="0"/>
                  <a:t>)</a:t>
                </a:r>
              </a:p>
              <a:p>
                <a:pPr>
                  <a:lnSpc>
                    <a:spcPct val="100000"/>
                  </a:lnSpc>
                  <a:spcBef>
                    <a:spcPts val="1800"/>
                  </a:spcBef>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𝑙</m:t>
                          </m:r>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𝑦</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2</m:t>
                                  </m:r>
                                </m:sub>
                              </m:sSub>
                            </m:e>
                          </m:d>
                        </m:e>
                      </m:d>
                      <m:r>
                        <a:rPr lang="en-US" b="0"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i="1">
                              <a:latin typeface="Cambria Math" panose="02040503050406030204" pitchFamily="18" charset="0"/>
                            </a:rPr>
                            <m:t>𝑡𝑎𝑛h</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e>
                          </m:d>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den>
                      </m:f>
                      <m:r>
                        <a:rPr lang="en-US" b="0"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rPr>
                          </m:ctrlPr>
                        </m:fPr>
                        <m:num>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den>
                      </m:f>
                    </m:oMath>
                  </m:oMathPara>
                </a14:m>
                <a:endParaRPr lang="en-US" dirty="0"/>
              </a:p>
              <a:p>
                <a:pPr>
                  <a:lnSpc>
                    <a:spcPct val="100000"/>
                  </a:lnSpc>
                  <a:spcBef>
                    <a:spcPts val="1800"/>
                  </a:spcBef>
                  <a:spcAft>
                    <a:spcPts val="1200"/>
                  </a:spcAft>
                </a:pPr>
                <a:r>
                  <a:rPr lang="en-US" dirty="0"/>
                  <a:t>Update the parameter value based on the gradient with </a:t>
                </a:r>
                <a14:m>
                  <m:oMath xmlns:m="http://schemas.openxmlformats.org/officeDocument/2006/math">
                    <m:r>
                      <a:rPr lang="en-US" b="0" i="1" smtClean="0">
                        <a:latin typeface="Cambria Math" panose="02040503050406030204" pitchFamily="18" charset="0"/>
                        <a:ea typeface="Cambria Math" panose="02040503050406030204" pitchFamily="18" charset="0"/>
                      </a:rPr>
                      <m:t>𝜂</m:t>
                    </m:r>
                  </m:oMath>
                </a14:m>
                <a:r>
                  <a:rPr lang="en-US" dirty="0"/>
                  <a:t> as the learning rate</a:t>
                </a:r>
              </a:p>
              <a:p>
                <a:pPr>
                  <a:lnSpc>
                    <a:spcPct val="100000"/>
                  </a:lnSpc>
                  <a:spcBef>
                    <a:spcPts val="1800"/>
                  </a:spcBef>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1</m:t>
                          </m:r>
                        </m:sub>
                        <m:sup>
                          <m:r>
                            <a:rPr lang="en-US" b="0" i="1" smtClean="0">
                              <a:latin typeface="Cambria Math" panose="02040503050406030204" pitchFamily="18" charset="0"/>
                            </a:rPr>
                            <m:t>𝑛𝑒𝑤</m:t>
                          </m:r>
                        </m:sup>
                      </m:sSubSup>
                      <m:r>
                        <a:rPr lang="en-US" b="0" i="1" smtClean="0">
                          <a:latin typeface="Cambria Math" panose="02040503050406030204" pitchFamily="18" charset="0"/>
                        </a:rPr>
                        <m:t>=</m:t>
                      </m:r>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1</m:t>
                          </m:r>
                        </m:sub>
                        <m:sup>
                          <m:r>
                            <a:rPr lang="en-US" b="0" i="1" smtClean="0">
                              <a:latin typeface="Cambria Math" panose="02040503050406030204" pitchFamily="18" charset="0"/>
                            </a:rPr>
                            <m:t>𝑜𝑙𝑑</m:t>
                          </m:r>
                        </m:sup>
                      </m:sSub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𝑙</m:t>
                          </m:r>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den>
                      </m:f>
                    </m:oMath>
                  </m:oMathPara>
                </a14:m>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half" idx="2"/>
              </p:nvPr>
            </p:nvSpPr>
            <p:spPr>
              <a:xfrm>
                <a:off x="839788" y="3976414"/>
                <a:ext cx="10431495" cy="2784458"/>
              </a:xfrm>
              <a:blipFill>
                <a:blip r:embed="rId2"/>
                <a:stretch>
                  <a:fillRect l="-351" t="-875"/>
                </a:stretch>
              </a:blipFill>
            </p:spPr>
            <p:txBody>
              <a:bodyPr/>
              <a:lstStyle/>
              <a:p>
                <a:r>
                  <a:rPr lang="en-CA">
                    <a:noFill/>
                  </a:rPr>
                  <a:t> </a:t>
                </a:r>
              </a:p>
            </p:txBody>
          </p:sp>
        </mc:Fallback>
      </mc:AlternateContent>
      <p:sp>
        <p:nvSpPr>
          <p:cNvPr id="39" name="Title 219">
            <a:extLst>
              <a:ext uri="{FF2B5EF4-FFF2-40B4-BE49-F238E27FC236}">
                <a16:creationId xmlns:a16="http://schemas.microsoft.com/office/drawing/2014/main" id="{8821680C-6E6C-4B2D-BDC8-F084F12A8ABB}"/>
              </a:ext>
            </a:extLst>
          </p:cNvPr>
          <p:cNvSpPr>
            <a:spLocks noGrp="1"/>
          </p:cNvSpPr>
          <p:nvPr>
            <p:ph type="title"/>
          </p:nvPr>
        </p:nvSpPr>
        <p:spPr>
          <a:xfrm>
            <a:off x="839787" y="457200"/>
            <a:ext cx="9090692" cy="1600200"/>
          </a:xfrm>
        </p:spPr>
        <p:txBody>
          <a:bodyPr>
            <a:noAutofit/>
          </a:bodyPr>
          <a:lstStyle/>
          <a:p>
            <a:r>
              <a:rPr lang="en-US" sz="4400" dirty="0"/>
              <a:t>Gradient Descent</a:t>
            </a:r>
            <a:endParaRPr lang="en-GB" sz="4400" dirty="0"/>
          </a:p>
        </p:txBody>
      </p:sp>
      <mc:AlternateContent xmlns:mc="http://schemas.openxmlformats.org/markup-compatibility/2006" xmlns:a14="http://schemas.microsoft.com/office/drawing/2010/main">
        <mc:Choice Requires="a14">
          <p:sp>
            <p:nvSpPr>
              <p:cNvPr id="56" name="Text Placeholder 2">
                <a:extLst>
                  <a:ext uri="{FF2B5EF4-FFF2-40B4-BE49-F238E27FC236}">
                    <a16:creationId xmlns:a16="http://schemas.microsoft.com/office/drawing/2014/main" id="{27A78817-47EC-44F1-A8C5-9EB2C2575742}"/>
                  </a:ext>
                </a:extLst>
              </p:cNvPr>
              <p:cNvSpPr txBox="1">
                <a:spLocks/>
              </p:cNvSpPr>
              <p:nvPr/>
            </p:nvSpPr>
            <p:spPr>
              <a:xfrm>
                <a:off x="7334151" y="2441955"/>
                <a:ext cx="4755625" cy="105455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nSpc>
                    <a:spcPct val="100000"/>
                  </a:lnSpc>
                  <a:spcBef>
                    <a:spcPts val="0"/>
                  </a:spcBef>
                </a:pPr>
                <a:r>
                  <a:rPr lang="en-US" b="1" dirty="0"/>
                  <a:t>Task:</a:t>
                </a:r>
                <a:r>
                  <a:rPr lang="en-US" dirty="0"/>
                  <a:t> regression</a:t>
                </a:r>
              </a:p>
              <a:p>
                <a:pPr>
                  <a:lnSpc>
                    <a:spcPct val="100000"/>
                  </a:lnSpc>
                  <a:spcBef>
                    <a:spcPts val="0"/>
                  </a:spcBef>
                </a:pPr>
                <a:r>
                  <a:rPr lang="en-US" b="1" dirty="0"/>
                  <a:t>Training data:</a:t>
                </a:r>
                <a14:m>
                  <m:oMath xmlns:m="http://schemas.openxmlformats.org/officeDocument/2006/math">
                    <m:r>
                      <a:rPr lang="en-US" b="0" i="0" smtClean="0">
                        <a:latin typeface="Cambria Math" panose="02040503050406030204" pitchFamily="18" charset="0"/>
                      </a:rPr>
                      <m:t> </m:t>
                    </m:r>
                    <m:d>
                      <m:dPr>
                        <m:begChr m:val="⟨"/>
                        <m:endChr m:val="⟩"/>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a14:m>
                <a:r>
                  <a:rPr lang="en-US" dirty="0"/>
                  <a:t> pairs</a:t>
                </a:r>
              </a:p>
              <a:p>
                <a:pPr>
                  <a:lnSpc>
                    <a:spcPct val="100000"/>
                  </a:lnSpc>
                  <a:spcBef>
                    <a:spcPts val="0"/>
                  </a:spcBef>
                </a:pPr>
                <a:r>
                  <a:rPr lang="en-US" b="1" dirty="0"/>
                  <a:t>Model:</a:t>
                </a:r>
                <a:r>
                  <a:rPr lang="en-US" dirty="0"/>
                  <a:t> NN (1 feature, 1 hidden layer, 1 hidden node)</a:t>
                </a:r>
              </a:p>
              <a:p>
                <a:pPr>
                  <a:lnSpc>
                    <a:spcPct val="100000"/>
                  </a:lnSpc>
                  <a:spcBef>
                    <a:spcPts val="0"/>
                  </a:spcBef>
                </a:pPr>
                <a:r>
                  <a:rPr lang="en-US" b="1" dirty="0"/>
                  <a:t>Learnable parameters:</a:t>
                </a:r>
                <a:r>
                  <a:rPr lang="en-US" dirty="0"/>
                  <a:t> </a:t>
                </a: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r>
                          <m:rPr>
                            <m:nor/>
                          </m:rPr>
                          <a:rPr lang="en-CA" dirty="0"/>
                          <m:t> </m:t>
                        </m:r>
                      </m:e>
                    </m:d>
                  </m:oMath>
                </a14:m>
                <a:endParaRPr lang="en-US" dirty="0"/>
              </a:p>
            </p:txBody>
          </p:sp>
        </mc:Choice>
        <mc:Fallback xmlns="">
          <p:sp>
            <p:nvSpPr>
              <p:cNvPr id="56" name="Text Placeholder 2">
                <a:extLst>
                  <a:ext uri="{FF2B5EF4-FFF2-40B4-BE49-F238E27FC236}">
                    <a16:creationId xmlns:a16="http://schemas.microsoft.com/office/drawing/2014/main" id="{27A78817-47EC-44F1-A8C5-9EB2C2575742}"/>
                  </a:ext>
                </a:extLst>
              </p:cNvPr>
              <p:cNvSpPr txBox="1">
                <a:spLocks noRot="1" noChangeAspect="1" noMove="1" noResize="1" noEditPoints="1" noAdjustHandles="1" noChangeArrowheads="1" noChangeShapeType="1" noTextEdit="1"/>
              </p:cNvSpPr>
              <p:nvPr/>
            </p:nvSpPr>
            <p:spPr>
              <a:xfrm>
                <a:off x="7334151" y="2441955"/>
                <a:ext cx="4755625" cy="1054557"/>
              </a:xfrm>
              <a:prstGeom prst="rect">
                <a:avLst/>
              </a:prstGeom>
              <a:blipFill>
                <a:blip r:embed="rId3"/>
                <a:stretch>
                  <a:fillRect l="-641" t="-2312" b="-8092"/>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75EC9B79-3E6D-45EB-AEE9-E1ED05F632F9}"/>
                  </a:ext>
                </a:extLst>
              </p:cNvPr>
              <p:cNvSpPr/>
              <p:nvPr/>
            </p:nvSpPr>
            <p:spPr>
              <a:xfrm>
                <a:off x="839787" y="2419648"/>
                <a:ext cx="549587" cy="549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𝑥</m:t>
                      </m:r>
                    </m:oMath>
                  </m:oMathPara>
                </a14:m>
                <a:endParaRPr lang="en-CA" dirty="0">
                  <a:solidFill>
                    <a:schemeClr val="tx1"/>
                  </a:solidFill>
                </a:endParaRPr>
              </a:p>
            </p:txBody>
          </p:sp>
        </mc:Choice>
        <mc:Fallback xmlns="">
          <p:sp>
            <p:nvSpPr>
              <p:cNvPr id="16" name="Oval 15">
                <a:extLst>
                  <a:ext uri="{FF2B5EF4-FFF2-40B4-BE49-F238E27FC236}">
                    <a16:creationId xmlns:a16="http://schemas.microsoft.com/office/drawing/2014/main" id="{75EC9B79-3E6D-45EB-AEE9-E1ED05F632F9}"/>
                  </a:ext>
                </a:extLst>
              </p:cNvPr>
              <p:cNvSpPr>
                <a:spLocks noRot="1" noChangeAspect="1" noMove="1" noResize="1" noEditPoints="1" noAdjustHandles="1" noChangeArrowheads="1" noChangeShapeType="1" noTextEdit="1"/>
              </p:cNvSpPr>
              <p:nvPr/>
            </p:nvSpPr>
            <p:spPr>
              <a:xfrm>
                <a:off x="839787" y="2419648"/>
                <a:ext cx="549587" cy="549587"/>
              </a:xfrm>
              <a:prstGeom prst="ellipse">
                <a:avLst/>
              </a:prstGeom>
              <a:blipFill>
                <a:blip r:embed="rId4"/>
                <a:stretch>
                  <a:fillRect/>
                </a:stretch>
              </a:blipFill>
              <a:ln>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1" name="Oval 40">
                <a:extLst>
                  <a:ext uri="{FF2B5EF4-FFF2-40B4-BE49-F238E27FC236}">
                    <a16:creationId xmlns:a16="http://schemas.microsoft.com/office/drawing/2014/main" id="{C9E9A0D7-BA32-41B4-A6E4-8D12AB1C4021}"/>
                  </a:ext>
                </a:extLst>
              </p:cNvPr>
              <p:cNvSpPr/>
              <p:nvPr/>
            </p:nvSpPr>
            <p:spPr>
              <a:xfrm>
                <a:off x="2764133" y="2419647"/>
                <a:ext cx="549587" cy="549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1</m:t>
                          </m:r>
                        </m:sub>
                      </m:sSub>
                    </m:oMath>
                  </m:oMathPara>
                </a14:m>
                <a:endParaRPr lang="en-CA" dirty="0">
                  <a:solidFill>
                    <a:schemeClr val="tx1"/>
                  </a:solidFill>
                </a:endParaRPr>
              </a:p>
            </p:txBody>
          </p:sp>
        </mc:Choice>
        <mc:Fallback xmlns="">
          <p:sp>
            <p:nvSpPr>
              <p:cNvPr id="41" name="Oval 40">
                <a:extLst>
                  <a:ext uri="{FF2B5EF4-FFF2-40B4-BE49-F238E27FC236}">
                    <a16:creationId xmlns:a16="http://schemas.microsoft.com/office/drawing/2014/main" id="{C9E9A0D7-BA32-41B4-A6E4-8D12AB1C4021}"/>
                  </a:ext>
                </a:extLst>
              </p:cNvPr>
              <p:cNvSpPr>
                <a:spLocks noRot="1" noChangeAspect="1" noMove="1" noResize="1" noEditPoints="1" noAdjustHandles="1" noChangeArrowheads="1" noChangeShapeType="1" noTextEdit="1"/>
              </p:cNvSpPr>
              <p:nvPr/>
            </p:nvSpPr>
            <p:spPr>
              <a:xfrm>
                <a:off x="2764133" y="2419647"/>
                <a:ext cx="549587" cy="549587"/>
              </a:xfrm>
              <a:prstGeom prst="ellipse">
                <a:avLst/>
              </a:prstGeom>
              <a:blipFill>
                <a:blip r:embed="rId5"/>
                <a:stretch>
                  <a:fillRect/>
                </a:stretch>
              </a:blipFill>
              <a:ln>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3" name="Oval 42">
                <a:extLst>
                  <a:ext uri="{FF2B5EF4-FFF2-40B4-BE49-F238E27FC236}">
                    <a16:creationId xmlns:a16="http://schemas.microsoft.com/office/drawing/2014/main" id="{522CD8D2-2526-4169-9A39-C5A5CF59DE1B}"/>
                  </a:ext>
                </a:extLst>
              </p:cNvPr>
              <p:cNvSpPr/>
              <p:nvPr/>
            </p:nvSpPr>
            <p:spPr>
              <a:xfrm>
                <a:off x="4691444" y="2419647"/>
                <a:ext cx="549587" cy="549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2</m:t>
                          </m:r>
                        </m:sub>
                      </m:sSub>
                    </m:oMath>
                  </m:oMathPara>
                </a14:m>
                <a:endParaRPr lang="en-CA" dirty="0">
                  <a:solidFill>
                    <a:schemeClr val="tx1"/>
                  </a:solidFill>
                </a:endParaRPr>
              </a:p>
            </p:txBody>
          </p:sp>
        </mc:Choice>
        <mc:Fallback xmlns="">
          <p:sp>
            <p:nvSpPr>
              <p:cNvPr id="43" name="Oval 42">
                <a:extLst>
                  <a:ext uri="{FF2B5EF4-FFF2-40B4-BE49-F238E27FC236}">
                    <a16:creationId xmlns:a16="http://schemas.microsoft.com/office/drawing/2014/main" id="{522CD8D2-2526-4169-9A39-C5A5CF59DE1B}"/>
                  </a:ext>
                </a:extLst>
              </p:cNvPr>
              <p:cNvSpPr>
                <a:spLocks noRot="1" noChangeAspect="1" noMove="1" noResize="1" noEditPoints="1" noAdjustHandles="1" noChangeArrowheads="1" noChangeShapeType="1" noTextEdit="1"/>
              </p:cNvSpPr>
              <p:nvPr/>
            </p:nvSpPr>
            <p:spPr>
              <a:xfrm>
                <a:off x="4691444" y="2419647"/>
                <a:ext cx="549587" cy="549587"/>
              </a:xfrm>
              <a:prstGeom prst="ellipse">
                <a:avLst/>
              </a:prstGeom>
              <a:blipFill>
                <a:blip r:embed="rId6"/>
                <a:stretch>
                  <a:fillRect/>
                </a:stretch>
              </a:blipFill>
              <a:ln>
                <a:solidFill>
                  <a:schemeClr val="tx1"/>
                </a:solidFill>
              </a:ln>
            </p:spPr>
            <p:txBody>
              <a:bodyPr/>
              <a:lstStyle/>
              <a:p>
                <a:r>
                  <a:rPr lang="en-CA">
                    <a:noFill/>
                  </a:rPr>
                  <a:t> </a:t>
                </a:r>
              </a:p>
            </p:txBody>
          </p:sp>
        </mc:Fallback>
      </mc:AlternateContent>
      <p:cxnSp>
        <p:nvCxnSpPr>
          <p:cNvPr id="18" name="Straight Arrow Connector 17">
            <a:extLst>
              <a:ext uri="{FF2B5EF4-FFF2-40B4-BE49-F238E27FC236}">
                <a16:creationId xmlns:a16="http://schemas.microsoft.com/office/drawing/2014/main" id="{405EEAD8-F5DB-4822-BB44-F4C0F31B335E}"/>
              </a:ext>
            </a:extLst>
          </p:cNvPr>
          <p:cNvCxnSpPr>
            <a:stCxn id="16" idx="6"/>
            <a:endCxn id="41" idx="2"/>
          </p:cNvCxnSpPr>
          <p:nvPr/>
        </p:nvCxnSpPr>
        <p:spPr>
          <a:xfrm flipV="1">
            <a:off x="1389374" y="2694441"/>
            <a:ext cx="1374759" cy="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A1424AA-D684-41CA-9CD2-3201ACD07835}"/>
              </a:ext>
            </a:extLst>
          </p:cNvPr>
          <p:cNvCxnSpPr>
            <a:cxnSpLocks/>
            <a:stCxn id="41" idx="6"/>
            <a:endCxn id="43" idx="2"/>
          </p:cNvCxnSpPr>
          <p:nvPr/>
        </p:nvCxnSpPr>
        <p:spPr>
          <a:xfrm>
            <a:off x="3313720" y="2694441"/>
            <a:ext cx="137772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Oval 47">
                <a:extLst>
                  <a:ext uri="{FF2B5EF4-FFF2-40B4-BE49-F238E27FC236}">
                    <a16:creationId xmlns:a16="http://schemas.microsoft.com/office/drawing/2014/main" id="{B5FC4A5B-31A0-4D5D-8ECE-7644F0EC8CF3}"/>
                  </a:ext>
                </a:extLst>
              </p:cNvPr>
              <p:cNvSpPr/>
              <p:nvPr/>
            </p:nvSpPr>
            <p:spPr>
              <a:xfrm>
                <a:off x="6615788" y="2823052"/>
                <a:ext cx="549587" cy="549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𝑙</m:t>
                      </m:r>
                    </m:oMath>
                  </m:oMathPara>
                </a14:m>
                <a:endParaRPr lang="en-CA" dirty="0">
                  <a:solidFill>
                    <a:schemeClr val="tx1"/>
                  </a:solidFill>
                </a:endParaRPr>
              </a:p>
            </p:txBody>
          </p:sp>
        </mc:Choice>
        <mc:Fallback xmlns="">
          <p:sp>
            <p:nvSpPr>
              <p:cNvPr id="48" name="Oval 47">
                <a:extLst>
                  <a:ext uri="{FF2B5EF4-FFF2-40B4-BE49-F238E27FC236}">
                    <a16:creationId xmlns:a16="http://schemas.microsoft.com/office/drawing/2014/main" id="{B5FC4A5B-31A0-4D5D-8ECE-7644F0EC8CF3}"/>
                  </a:ext>
                </a:extLst>
              </p:cNvPr>
              <p:cNvSpPr>
                <a:spLocks noRot="1" noChangeAspect="1" noMove="1" noResize="1" noEditPoints="1" noAdjustHandles="1" noChangeArrowheads="1" noChangeShapeType="1" noTextEdit="1"/>
              </p:cNvSpPr>
              <p:nvPr/>
            </p:nvSpPr>
            <p:spPr>
              <a:xfrm>
                <a:off x="6615788" y="2823052"/>
                <a:ext cx="549587" cy="549587"/>
              </a:xfrm>
              <a:prstGeom prst="ellipse">
                <a:avLst/>
              </a:prstGeom>
              <a:blipFill>
                <a:blip r:embed="rId7"/>
                <a:stretch>
                  <a:fillRect/>
                </a:stretch>
              </a:blipFill>
              <a:ln>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602C1A7E-817E-4BCA-92A0-DAA402BCF1A5}"/>
                  </a:ext>
                </a:extLst>
              </p:cNvPr>
              <p:cNvSpPr/>
              <p:nvPr/>
            </p:nvSpPr>
            <p:spPr>
              <a:xfrm>
                <a:off x="1411339" y="2419647"/>
                <a:ext cx="1327864"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𝑡𝑎𝑛h</m:t>
                      </m:r>
                      <m:d>
                        <m:dPr>
                          <m:ctrlPr>
                            <a:rPr lang="en-US" sz="1200" b="0" i="1" smtClean="0">
                              <a:solidFill>
                                <a:schemeClr val="tx1"/>
                              </a:solidFill>
                              <a:latin typeface="Cambria Math" panose="02040503050406030204" pitchFamily="18" charset="0"/>
                            </a:rPr>
                          </m:ctrlPr>
                        </m:dPr>
                        <m:e>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𝑤</m:t>
                              </m:r>
                            </m:e>
                            <m:sub>
                              <m:r>
                                <a:rPr lang="en-US" sz="1200" b="0" i="1" smtClean="0">
                                  <a:solidFill>
                                    <a:schemeClr val="tx1"/>
                                  </a:solidFill>
                                  <a:latin typeface="Cambria Math" panose="02040503050406030204" pitchFamily="18" charset="0"/>
                                </a:rPr>
                                <m:t>1</m:t>
                              </m:r>
                            </m:sub>
                          </m:sSub>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𝑥</m:t>
                          </m:r>
                          <m:r>
                            <a:rPr lang="en-US" sz="1200" b="0" i="1" smtClean="0">
                              <a:solidFill>
                                <a:schemeClr val="tx1"/>
                              </a:solidFill>
                              <a:latin typeface="Cambria Math" panose="02040503050406030204" pitchFamily="18" charset="0"/>
                            </a:rPr>
                            <m: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𝑏</m:t>
                              </m:r>
                            </m:e>
                            <m:sub>
                              <m:r>
                                <a:rPr lang="en-US" sz="1200" b="0" i="1" smtClean="0">
                                  <a:solidFill>
                                    <a:schemeClr val="tx1"/>
                                  </a:solidFill>
                                  <a:latin typeface="Cambria Math" panose="02040503050406030204" pitchFamily="18" charset="0"/>
                                </a:rPr>
                                <m:t>1</m:t>
                              </m:r>
                            </m:sub>
                          </m:sSub>
                        </m:e>
                      </m:d>
                    </m:oMath>
                  </m:oMathPara>
                </a14:m>
                <a:endParaRPr lang="en-CA" sz="1200" dirty="0"/>
              </a:p>
            </p:txBody>
          </p:sp>
        </mc:Choice>
        <mc:Fallback xmlns="">
          <p:sp>
            <p:nvSpPr>
              <p:cNvPr id="23" name="Rectangle 22">
                <a:extLst>
                  <a:ext uri="{FF2B5EF4-FFF2-40B4-BE49-F238E27FC236}">
                    <a16:creationId xmlns:a16="http://schemas.microsoft.com/office/drawing/2014/main" id="{602C1A7E-817E-4BCA-92A0-DAA402BCF1A5}"/>
                  </a:ext>
                </a:extLst>
              </p:cNvPr>
              <p:cNvSpPr>
                <a:spLocks noRot="1" noChangeAspect="1" noMove="1" noResize="1" noEditPoints="1" noAdjustHandles="1" noChangeArrowheads="1" noChangeShapeType="1" noTextEdit="1"/>
              </p:cNvSpPr>
              <p:nvPr/>
            </p:nvSpPr>
            <p:spPr>
              <a:xfrm>
                <a:off x="1411339" y="2419647"/>
                <a:ext cx="1327864" cy="276999"/>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671C08D7-13AF-426B-8522-8A97E98BE591}"/>
                  </a:ext>
                </a:extLst>
              </p:cNvPr>
              <p:cNvSpPr/>
              <p:nvPr/>
            </p:nvSpPr>
            <p:spPr>
              <a:xfrm>
                <a:off x="5399640" y="2715955"/>
                <a:ext cx="11858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0" i="1" smtClean="0">
                              <a:solidFill>
                                <a:schemeClr val="tx1"/>
                              </a:solidFill>
                              <a:latin typeface="Cambria Math" panose="02040503050406030204" pitchFamily="18" charset="0"/>
                            </a:rPr>
                          </m:ctrlPr>
                        </m:sSupPr>
                        <m:e>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𝑦</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2</m:t>
                                  </m:r>
                                </m:sub>
                              </m:sSub>
                            </m:e>
                          </m:d>
                        </m:e>
                        <m:sup>
                          <m:r>
                            <a:rPr lang="en-US" b="0" i="1" smtClean="0">
                              <a:solidFill>
                                <a:schemeClr val="tx1"/>
                              </a:solidFill>
                              <a:latin typeface="Cambria Math" panose="02040503050406030204" pitchFamily="18" charset="0"/>
                            </a:rPr>
                            <m:t>2</m:t>
                          </m:r>
                        </m:sup>
                      </m:sSup>
                    </m:oMath>
                  </m:oMathPara>
                </a14:m>
                <a:endParaRPr lang="en-CA" dirty="0"/>
              </a:p>
            </p:txBody>
          </p:sp>
        </mc:Choice>
        <mc:Fallback xmlns="">
          <p:sp>
            <p:nvSpPr>
              <p:cNvPr id="54" name="Rectangle 53">
                <a:extLst>
                  <a:ext uri="{FF2B5EF4-FFF2-40B4-BE49-F238E27FC236}">
                    <a16:creationId xmlns:a16="http://schemas.microsoft.com/office/drawing/2014/main" id="{671C08D7-13AF-426B-8522-8A97E98BE591}"/>
                  </a:ext>
                </a:extLst>
              </p:cNvPr>
              <p:cNvSpPr>
                <a:spLocks noRot="1" noChangeAspect="1" noMove="1" noResize="1" noEditPoints="1" noAdjustHandles="1" noChangeArrowheads="1" noChangeShapeType="1" noTextEdit="1"/>
              </p:cNvSpPr>
              <p:nvPr/>
            </p:nvSpPr>
            <p:spPr>
              <a:xfrm>
                <a:off x="5399640" y="2715955"/>
                <a:ext cx="1185837" cy="369332"/>
              </a:xfrm>
              <a:prstGeom prst="rect">
                <a:avLst/>
              </a:prstGeom>
              <a:blipFill>
                <a:blip r:embed="rId9"/>
                <a:stretch>
                  <a:fillRect b="-1000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5012FE5F-7900-4AF5-A295-60F59465B85B}"/>
                  </a:ext>
                </a:extLst>
              </p:cNvPr>
              <p:cNvSpPr/>
              <p:nvPr/>
            </p:nvSpPr>
            <p:spPr>
              <a:xfrm>
                <a:off x="4691443" y="3198031"/>
                <a:ext cx="549587" cy="549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𝑦</m:t>
                      </m:r>
                    </m:oMath>
                  </m:oMathPara>
                </a14:m>
                <a:endParaRPr lang="en-CA" dirty="0">
                  <a:solidFill>
                    <a:schemeClr val="tx1"/>
                  </a:solidFill>
                </a:endParaRPr>
              </a:p>
            </p:txBody>
          </p:sp>
        </mc:Choice>
        <mc:Fallback xmlns="">
          <p:sp>
            <p:nvSpPr>
              <p:cNvPr id="15" name="Oval 14">
                <a:extLst>
                  <a:ext uri="{FF2B5EF4-FFF2-40B4-BE49-F238E27FC236}">
                    <a16:creationId xmlns:a16="http://schemas.microsoft.com/office/drawing/2014/main" id="{5012FE5F-7900-4AF5-A295-60F59465B85B}"/>
                  </a:ext>
                </a:extLst>
              </p:cNvPr>
              <p:cNvSpPr>
                <a:spLocks noRot="1" noChangeAspect="1" noMove="1" noResize="1" noEditPoints="1" noAdjustHandles="1" noChangeArrowheads="1" noChangeShapeType="1" noTextEdit="1"/>
              </p:cNvSpPr>
              <p:nvPr/>
            </p:nvSpPr>
            <p:spPr>
              <a:xfrm>
                <a:off x="4691443" y="3198031"/>
                <a:ext cx="549587" cy="549587"/>
              </a:xfrm>
              <a:prstGeom prst="ellipse">
                <a:avLst/>
              </a:prstGeom>
              <a:blipFill>
                <a:blip r:embed="rId10"/>
                <a:stretch>
                  <a:fillRect/>
                </a:stretch>
              </a:blipFill>
              <a:ln>
                <a:solidFill>
                  <a:schemeClr val="tx1"/>
                </a:solidFill>
              </a:ln>
            </p:spPr>
            <p:txBody>
              <a:bodyPr/>
              <a:lstStyle/>
              <a:p>
                <a:r>
                  <a:rPr lang="en-CA">
                    <a:noFill/>
                  </a:rPr>
                  <a:t> </a:t>
                </a:r>
              </a:p>
            </p:txBody>
          </p:sp>
        </mc:Fallback>
      </mc:AlternateContent>
      <p:cxnSp>
        <p:nvCxnSpPr>
          <p:cNvPr id="4" name="Connector: Elbow 3">
            <a:extLst>
              <a:ext uri="{FF2B5EF4-FFF2-40B4-BE49-F238E27FC236}">
                <a16:creationId xmlns:a16="http://schemas.microsoft.com/office/drawing/2014/main" id="{D6BE4819-EB41-4A73-93F2-A76087B18FDF}"/>
              </a:ext>
            </a:extLst>
          </p:cNvPr>
          <p:cNvCxnSpPr>
            <a:stCxn id="43" idx="6"/>
            <a:endCxn id="48" idx="2"/>
          </p:cNvCxnSpPr>
          <p:nvPr/>
        </p:nvCxnSpPr>
        <p:spPr>
          <a:xfrm>
            <a:off x="5241031" y="2694441"/>
            <a:ext cx="1374757" cy="403405"/>
          </a:xfrm>
          <a:prstGeom prst="bentConnector3">
            <a:avLst>
              <a:gd name="adj1" fmla="val 9678"/>
            </a:avLst>
          </a:prstGeom>
          <a:ln w="1270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87017805-049A-4E75-9D4F-76A9B503351C}"/>
              </a:ext>
            </a:extLst>
          </p:cNvPr>
          <p:cNvCxnSpPr>
            <a:cxnSpLocks/>
            <a:stCxn id="15" idx="6"/>
            <a:endCxn id="48" idx="2"/>
          </p:cNvCxnSpPr>
          <p:nvPr/>
        </p:nvCxnSpPr>
        <p:spPr>
          <a:xfrm flipV="1">
            <a:off x="5241030" y="3097846"/>
            <a:ext cx="1374758" cy="374979"/>
          </a:xfrm>
          <a:prstGeom prst="bentConnector3">
            <a:avLst>
              <a:gd name="adj1" fmla="val 9678"/>
            </a:avLst>
          </a:prstGeom>
          <a:ln w="1270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110F10B5-0905-4F96-BF6A-A5CE6FF1933E}"/>
                  </a:ext>
                </a:extLst>
              </p:cNvPr>
              <p:cNvSpPr/>
              <p:nvPr/>
            </p:nvSpPr>
            <p:spPr>
              <a:xfrm>
                <a:off x="3336147" y="2416340"/>
                <a:ext cx="1429430"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𝑡𝑎𝑛h</m:t>
                      </m:r>
                      <m:d>
                        <m:dPr>
                          <m:ctrlPr>
                            <a:rPr lang="en-US" sz="1200" b="0" i="1" smtClean="0">
                              <a:solidFill>
                                <a:schemeClr val="tx1"/>
                              </a:solidFill>
                              <a:latin typeface="Cambria Math" panose="02040503050406030204" pitchFamily="18" charset="0"/>
                            </a:rPr>
                          </m:ctrlPr>
                        </m:dPr>
                        <m:e>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𝑤</m:t>
                              </m:r>
                            </m:e>
                            <m:sub>
                              <m:r>
                                <a:rPr lang="en-US" sz="1200" b="0" i="1" smtClean="0">
                                  <a:solidFill>
                                    <a:schemeClr val="tx1"/>
                                  </a:solidFill>
                                  <a:latin typeface="Cambria Math" panose="02040503050406030204" pitchFamily="18" charset="0"/>
                                </a:rPr>
                                <m:t>2</m:t>
                              </m:r>
                            </m:sub>
                          </m:sSub>
                          <m:r>
                            <a:rPr lang="en-US" sz="1200" b="0" i="1" smtClean="0">
                              <a:solidFill>
                                <a:schemeClr val="tx1"/>
                              </a:solidFill>
                              <a:latin typeface="Cambria Math" panose="02040503050406030204" pitchFamily="18" charset="0"/>
                            </a:rPr>
                            <m: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𝑦</m:t>
                              </m:r>
                            </m:e>
                            <m:sub>
                              <m:r>
                                <a:rPr lang="en-US" sz="1200" b="0" i="1" smtClean="0">
                                  <a:solidFill>
                                    <a:schemeClr val="tx1"/>
                                  </a:solidFill>
                                  <a:latin typeface="Cambria Math" panose="02040503050406030204" pitchFamily="18" charset="0"/>
                                </a:rPr>
                                <m:t>1</m:t>
                              </m:r>
                            </m:sub>
                          </m:sSub>
                          <m:r>
                            <a:rPr lang="en-US" sz="1200" b="0" i="1" smtClean="0">
                              <a:solidFill>
                                <a:schemeClr val="tx1"/>
                              </a:solidFill>
                              <a:latin typeface="Cambria Math" panose="02040503050406030204" pitchFamily="18" charset="0"/>
                            </a:rPr>
                            <m: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𝑏</m:t>
                              </m:r>
                            </m:e>
                            <m:sub>
                              <m:r>
                                <a:rPr lang="en-US" sz="1200" b="0" i="1" smtClean="0">
                                  <a:solidFill>
                                    <a:schemeClr val="tx1"/>
                                  </a:solidFill>
                                  <a:latin typeface="Cambria Math" panose="02040503050406030204" pitchFamily="18" charset="0"/>
                                </a:rPr>
                                <m:t>2</m:t>
                              </m:r>
                            </m:sub>
                          </m:sSub>
                        </m:e>
                      </m:d>
                    </m:oMath>
                  </m:oMathPara>
                </a14:m>
                <a:endParaRPr lang="en-CA" sz="1200" dirty="0"/>
              </a:p>
            </p:txBody>
          </p:sp>
        </mc:Choice>
        <mc:Fallback xmlns="">
          <p:sp>
            <p:nvSpPr>
              <p:cNvPr id="25" name="Rectangle 24">
                <a:extLst>
                  <a:ext uri="{FF2B5EF4-FFF2-40B4-BE49-F238E27FC236}">
                    <a16:creationId xmlns:a16="http://schemas.microsoft.com/office/drawing/2014/main" id="{110F10B5-0905-4F96-BF6A-A5CE6FF1933E}"/>
                  </a:ext>
                </a:extLst>
              </p:cNvPr>
              <p:cNvSpPr>
                <a:spLocks noRot="1" noChangeAspect="1" noMove="1" noResize="1" noEditPoints="1" noAdjustHandles="1" noChangeArrowheads="1" noChangeShapeType="1" noTextEdit="1"/>
              </p:cNvSpPr>
              <p:nvPr/>
            </p:nvSpPr>
            <p:spPr>
              <a:xfrm>
                <a:off x="3336147" y="2416340"/>
                <a:ext cx="1429430" cy="276999"/>
              </a:xfrm>
              <a:prstGeom prst="rect">
                <a:avLst/>
              </a:prstGeom>
              <a:blipFill>
                <a:blip r:embed="rId11"/>
                <a:stretch>
                  <a:fillRect/>
                </a:stretch>
              </a:blipFill>
            </p:spPr>
            <p:txBody>
              <a:bodyPr/>
              <a:lstStyle/>
              <a:p>
                <a:r>
                  <a:rPr lang="en-CA">
                    <a:noFill/>
                  </a:rPr>
                  <a:t> </a:t>
                </a:r>
              </a:p>
            </p:txBody>
          </p:sp>
        </mc:Fallback>
      </mc:AlternateContent>
      <p:sp>
        <p:nvSpPr>
          <p:cNvPr id="11" name="Rectangle 10">
            <a:extLst>
              <a:ext uri="{FF2B5EF4-FFF2-40B4-BE49-F238E27FC236}">
                <a16:creationId xmlns:a16="http://schemas.microsoft.com/office/drawing/2014/main" id="{ED1148CD-2CF2-4381-B283-71940E4758F8}"/>
              </a:ext>
            </a:extLst>
          </p:cNvPr>
          <p:cNvSpPr/>
          <p:nvPr/>
        </p:nvSpPr>
        <p:spPr>
          <a:xfrm>
            <a:off x="9463437" y="6173493"/>
            <a:ext cx="1387111" cy="369332"/>
          </a:xfrm>
          <a:prstGeom prst="rect">
            <a:avLst/>
          </a:prstGeom>
        </p:spPr>
        <p:txBody>
          <a:bodyPr wrap="none">
            <a:spAutoFit/>
          </a:bodyPr>
          <a:lstStyle/>
          <a:p>
            <a:r>
              <a:rPr lang="en-US" dirty="0"/>
              <a:t>…and repeat</a:t>
            </a:r>
            <a:endParaRPr lang="en-CA" dirty="0"/>
          </a:p>
        </p:txBody>
      </p:sp>
    </p:spTree>
    <p:extLst>
      <p:ext uri="{BB962C8B-B14F-4D97-AF65-F5344CB8AC3E}">
        <p14:creationId xmlns:p14="http://schemas.microsoft.com/office/powerpoint/2010/main" val="24933592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Placeholder 2"/>
              <p:cNvSpPr>
                <a:spLocks noGrp="1"/>
              </p:cNvSpPr>
              <p:nvPr>
                <p:ph type="body" sz="half" idx="2"/>
              </p:nvPr>
            </p:nvSpPr>
            <p:spPr>
              <a:xfrm>
                <a:off x="839788" y="3976414"/>
                <a:ext cx="10431495" cy="2784458"/>
              </a:xfrm>
            </p:spPr>
            <p:txBody>
              <a:bodyPr>
                <a:noAutofit/>
              </a:bodyPr>
              <a:lstStyle/>
              <a:p>
                <a:pPr>
                  <a:lnSpc>
                    <a:spcPct val="100000"/>
                  </a:lnSpc>
                  <a:spcBef>
                    <a:spcPts val="1800"/>
                  </a:spcBef>
                </a:pPr>
                <a:r>
                  <a:rPr lang="en-US" b="1" dirty="0"/>
                  <a:t>Goal: </a:t>
                </a:r>
                <a:r>
                  <a:rPr lang="en-US" dirty="0"/>
                  <a:t>iteratively update the learnable parameters such that the loss </a:t>
                </a:r>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 </m:t>
                    </m:r>
                  </m:oMath>
                </a14:m>
                <a:r>
                  <a:rPr lang="en-US" dirty="0"/>
                  <a:t>is minimized</a:t>
                </a:r>
              </a:p>
              <a:p>
                <a:pPr>
                  <a:lnSpc>
                    <a:spcPct val="100000"/>
                  </a:lnSpc>
                  <a:spcBef>
                    <a:spcPts val="1800"/>
                  </a:spcBef>
                  <a:spcAft>
                    <a:spcPts val="1200"/>
                  </a:spcAft>
                </a:pPr>
                <a:r>
                  <a:rPr lang="en-US" dirty="0"/>
                  <a:t>Compute the gradient of the loss </a:t>
                </a:r>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 </m:t>
                    </m:r>
                  </m:oMath>
                </a14:m>
                <a:r>
                  <a:rPr lang="en-US" i="1" dirty="0" err="1"/>
                  <a:t>w.r.t.</a:t>
                </a:r>
                <a:r>
                  <a:rPr lang="en-US" i="1" dirty="0"/>
                  <a:t> </a:t>
                </a:r>
                <a:r>
                  <a:rPr lang="en-US" dirty="0"/>
                  <a:t>each parameter (e.g.,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𝑤</m:t>
                        </m:r>
                      </m:e>
                      <m:sub>
                        <m:r>
                          <a:rPr lang="en-US" b="0" i="1" smtClean="0">
                            <a:solidFill>
                              <a:schemeClr val="tx1"/>
                            </a:solidFill>
                            <a:latin typeface="Cambria Math" panose="02040503050406030204" pitchFamily="18" charset="0"/>
                          </a:rPr>
                          <m:t>1</m:t>
                        </m:r>
                      </m:sub>
                    </m:sSub>
                  </m:oMath>
                </a14:m>
                <a:r>
                  <a:rPr lang="en-US" dirty="0"/>
                  <a:t>)</a:t>
                </a:r>
              </a:p>
              <a:p>
                <a:pPr>
                  <a:lnSpc>
                    <a:spcPct val="100000"/>
                  </a:lnSpc>
                  <a:spcBef>
                    <a:spcPts val="1800"/>
                  </a:spcBef>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𝑙</m:t>
                          </m:r>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𝑦</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2</m:t>
                                  </m:r>
                                </m:sub>
                              </m:sSub>
                            </m:e>
                          </m:d>
                        </m:e>
                      </m:d>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𝑡𝑎𝑛h</m:t>
                                  </m:r>
                                </m:e>
                                <m:sup>
                                  <m:r>
                                    <a:rPr lang="en-US" b="0" i="1" smtClean="0">
                                      <a:latin typeface="Cambria Math" panose="02040503050406030204" pitchFamily="18" charset="0"/>
                                      <a:ea typeface="Cambria Math" panose="02040503050406030204" pitchFamily="18" charset="0"/>
                                    </a:rPr>
                                    <m:t>2</m:t>
                                  </m:r>
                                </m:sup>
                              </m:sSup>
                              <m:d>
                                <m:dPr>
                                  <m:ctrlPr>
                                    <a:rPr lang="en-US" b="0" i="1" smtClean="0">
                                      <a:latin typeface="Cambria Math" panose="02040503050406030204" pitchFamily="18" charset="0"/>
                                      <a:ea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𝑤</m:t>
                                      </m:r>
                                    </m:e>
                                    <m:sub>
                                      <m:r>
                                        <a:rPr lang="en-US" b="0" i="1" smtClean="0">
                                          <a:solidFill>
                                            <a:schemeClr val="tx1"/>
                                          </a:solidFill>
                                          <a:latin typeface="Cambria Math" panose="02040503050406030204" pitchFamily="18" charset="0"/>
                                        </a:rPr>
                                        <m:t>2</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𝑏</m:t>
                                      </m:r>
                                    </m:e>
                                    <m:sub>
                                      <m:r>
                                        <a:rPr lang="en-US" b="0" i="1" smtClean="0">
                                          <a:solidFill>
                                            <a:schemeClr val="tx1"/>
                                          </a:solidFill>
                                          <a:latin typeface="Cambria Math" panose="02040503050406030204" pitchFamily="18" charset="0"/>
                                        </a:rPr>
                                        <m:t>2</m:t>
                                      </m:r>
                                    </m:sub>
                                  </m:sSub>
                                </m:e>
                              </m:d>
                            </m:e>
                          </m:d>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𝑤</m:t>
                              </m:r>
                            </m:e>
                            <m:sub>
                              <m:r>
                                <a:rPr lang="en-US" b="0" i="1" smtClean="0">
                                  <a:latin typeface="Cambria Math" panose="02040503050406030204" pitchFamily="18" charset="0"/>
                                </a:rPr>
                                <m:t>2</m:t>
                              </m:r>
                            </m:sub>
                          </m:sSub>
                        </m:e>
                      </m:d>
                      <m:r>
                        <a:rPr lang="en-US" b="0"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rPr>
                          </m:ctrlPr>
                        </m:fPr>
                        <m:num>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den>
                      </m:f>
                    </m:oMath>
                  </m:oMathPara>
                </a14:m>
                <a:endParaRPr lang="en-US" dirty="0"/>
              </a:p>
              <a:p>
                <a:pPr>
                  <a:lnSpc>
                    <a:spcPct val="100000"/>
                  </a:lnSpc>
                  <a:spcBef>
                    <a:spcPts val="1800"/>
                  </a:spcBef>
                  <a:spcAft>
                    <a:spcPts val="1200"/>
                  </a:spcAft>
                </a:pPr>
                <a:r>
                  <a:rPr lang="en-US" dirty="0"/>
                  <a:t>Update the parameter value based on the gradient with </a:t>
                </a:r>
                <a14:m>
                  <m:oMath xmlns:m="http://schemas.openxmlformats.org/officeDocument/2006/math">
                    <m:r>
                      <a:rPr lang="en-US" b="0" i="1" smtClean="0">
                        <a:latin typeface="Cambria Math" panose="02040503050406030204" pitchFamily="18" charset="0"/>
                        <a:ea typeface="Cambria Math" panose="02040503050406030204" pitchFamily="18" charset="0"/>
                      </a:rPr>
                      <m:t>𝜂</m:t>
                    </m:r>
                  </m:oMath>
                </a14:m>
                <a:r>
                  <a:rPr lang="en-US" dirty="0"/>
                  <a:t> as the learning rate</a:t>
                </a:r>
              </a:p>
              <a:p>
                <a:pPr>
                  <a:lnSpc>
                    <a:spcPct val="100000"/>
                  </a:lnSpc>
                  <a:spcBef>
                    <a:spcPts val="1800"/>
                  </a:spcBef>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1</m:t>
                          </m:r>
                        </m:sub>
                        <m:sup>
                          <m:r>
                            <a:rPr lang="en-US" b="0" i="1" smtClean="0">
                              <a:latin typeface="Cambria Math" panose="02040503050406030204" pitchFamily="18" charset="0"/>
                            </a:rPr>
                            <m:t>𝑛𝑒𝑤</m:t>
                          </m:r>
                        </m:sup>
                      </m:sSubSup>
                      <m:r>
                        <a:rPr lang="en-US" b="0" i="1" smtClean="0">
                          <a:latin typeface="Cambria Math" panose="02040503050406030204" pitchFamily="18" charset="0"/>
                        </a:rPr>
                        <m:t>=</m:t>
                      </m:r>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1</m:t>
                          </m:r>
                        </m:sub>
                        <m:sup>
                          <m:r>
                            <a:rPr lang="en-US" b="0" i="1" smtClean="0">
                              <a:latin typeface="Cambria Math" panose="02040503050406030204" pitchFamily="18" charset="0"/>
                            </a:rPr>
                            <m:t>𝑜𝑙𝑑</m:t>
                          </m:r>
                        </m:sup>
                      </m:sSub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𝑙</m:t>
                          </m:r>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den>
                      </m:f>
                    </m:oMath>
                  </m:oMathPara>
                </a14:m>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half" idx="2"/>
              </p:nvPr>
            </p:nvSpPr>
            <p:spPr>
              <a:xfrm>
                <a:off x="839788" y="3976414"/>
                <a:ext cx="10431495" cy="2784458"/>
              </a:xfrm>
              <a:blipFill>
                <a:blip r:embed="rId2"/>
                <a:stretch>
                  <a:fillRect l="-351" t="-875"/>
                </a:stretch>
              </a:blipFill>
            </p:spPr>
            <p:txBody>
              <a:bodyPr/>
              <a:lstStyle/>
              <a:p>
                <a:r>
                  <a:rPr lang="en-CA">
                    <a:noFill/>
                  </a:rPr>
                  <a:t> </a:t>
                </a:r>
              </a:p>
            </p:txBody>
          </p:sp>
        </mc:Fallback>
      </mc:AlternateContent>
      <p:sp>
        <p:nvSpPr>
          <p:cNvPr id="39" name="Title 219">
            <a:extLst>
              <a:ext uri="{FF2B5EF4-FFF2-40B4-BE49-F238E27FC236}">
                <a16:creationId xmlns:a16="http://schemas.microsoft.com/office/drawing/2014/main" id="{8821680C-6E6C-4B2D-BDC8-F084F12A8ABB}"/>
              </a:ext>
            </a:extLst>
          </p:cNvPr>
          <p:cNvSpPr>
            <a:spLocks noGrp="1"/>
          </p:cNvSpPr>
          <p:nvPr>
            <p:ph type="title"/>
          </p:nvPr>
        </p:nvSpPr>
        <p:spPr>
          <a:xfrm>
            <a:off x="839787" y="457200"/>
            <a:ext cx="9090692" cy="1600200"/>
          </a:xfrm>
        </p:spPr>
        <p:txBody>
          <a:bodyPr>
            <a:noAutofit/>
          </a:bodyPr>
          <a:lstStyle/>
          <a:p>
            <a:r>
              <a:rPr lang="en-US" sz="4400" dirty="0"/>
              <a:t>Gradient Descent</a:t>
            </a:r>
            <a:endParaRPr lang="en-GB" sz="4400" dirty="0"/>
          </a:p>
        </p:txBody>
      </p:sp>
      <mc:AlternateContent xmlns:mc="http://schemas.openxmlformats.org/markup-compatibility/2006" xmlns:a14="http://schemas.microsoft.com/office/drawing/2010/main">
        <mc:Choice Requires="a14">
          <p:sp>
            <p:nvSpPr>
              <p:cNvPr id="56" name="Text Placeholder 2">
                <a:extLst>
                  <a:ext uri="{FF2B5EF4-FFF2-40B4-BE49-F238E27FC236}">
                    <a16:creationId xmlns:a16="http://schemas.microsoft.com/office/drawing/2014/main" id="{27A78817-47EC-44F1-A8C5-9EB2C2575742}"/>
                  </a:ext>
                </a:extLst>
              </p:cNvPr>
              <p:cNvSpPr txBox="1">
                <a:spLocks/>
              </p:cNvSpPr>
              <p:nvPr/>
            </p:nvSpPr>
            <p:spPr>
              <a:xfrm>
                <a:off x="7334151" y="2441955"/>
                <a:ext cx="4755625" cy="105455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nSpc>
                    <a:spcPct val="100000"/>
                  </a:lnSpc>
                  <a:spcBef>
                    <a:spcPts val="0"/>
                  </a:spcBef>
                </a:pPr>
                <a:r>
                  <a:rPr lang="en-US" b="1" dirty="0"/>
                  <a:t>Task:</a:t>
                </a:r>
                <a:r>
                  <a:rPr lang="en-US" dirty="0"/>
                  <a:t> regression</a:t>
                </a:r>
              </a:p>
              <a:p>
                <a:pPr>
                  <a:lnSpc>
                    <a:spcPct val="100000"/>
                  </a:lnSpc>
                  <a:spcBef>
                    <a:spcPts val="0"/>
                  </a:spcBef>
                </a:pPr>
                <a:r>
                  <a:rPr lang="en-US" b="1" dirty="0"/>
                  <a:t>Training data:</a:t>
                </a:r>
                <a14:m>
                  <m:oMath xmlns:m="http://schemas.openxmlformats.org/officeDocument/2006/math">
                    <m:r>
                      <a:rPr lang="en-US" b="0" i="0" smtClean="0">
                        <a:latin typeface="Cambria Math" panose="02040503050406030204" pitchFamily="18" charset="0"/>
                      </a:rPr>
                      <m:t> </m:t>
                    </m:r>
                    <m:d>
                      <m:dPr>
                        <m:begChr m:val="⟨"/>
                        <m:endChr m:val="⟩"/>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a14:m>
                <a:r>
                  <a:rPr lang="en-US" dirty="0"/>
                  <a:t> pairs</a:t>
                </a:r>
              </a:p>
              <a:p>
                <a:pPr>
                  <a:lnSpc>
                    <a:spcPct val="100000"/>
                  </a:lnSpc>
                  <a:spcBef>
                    <a:spcPts val="0"/>
                  </a:spcBef>
                </a:pPr>
                <a:r>
                  <a:rPr lang="en-US" b="1" dirty="0"/>
                  <a:t>Model:</a:t>
                </a:r>
                <a:r>
                  <a:rPr lang="en-US" dirty="0"/>
                  <a:t> NN (1 feature, 1 hidden layer, 1 hidden node)</a:t>
                </a:r>
              </a:p>
              <a:p>
                <a:pPr>
                  <a:lnSpc>
                    <a:spcPct val="100000"/>
                  </a:lnSpc>
                  <a:spcBef>
                    <a:spcPts val="0"/>
                  </a:spcBef>
                </a:pPr>
                <a:r>
                  <a:rPr lang="en-US" b="1" dirty="0"/>
                  <a:t>Learnable parameters:</a:t>
                </a:r>
                <a:r>
                  <a:rPr lang="en-US" dirty="0"/>
                  <a:t> </a:t>
                </a: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r>
                          <m:rPr>
                            <m:nor/>
                          </m:rPr>
                          <a:rPr lang="en-CA" dirty="0"/>
                          <m:t> </m:t>
                        </m:r>
                      </m:e>
                    </m:d>
                  </m:oMath>
                </a14:m>
                <a:endParaRPr lang="en-US" dirty="0"/>
              </a:p>
            </p:txBody>
          </p:sp>
        </mc:Choice>
        <mc:Fallback xmlns="">
          <p:sp>
            <p:nvSpPr>
              <p:cNvPr id="56" name="Text Placeholder 2">
                <a:extLst>
                  <a:ext uri="{FF2B5EF4-FFF2-40B4-BE49-F238E27FC236}">
                    <a16:creationId xmlns:a16="http://schemas.microsoft.com/office/drawing/2014/main" id="{27A78817-47EC-44F1-A8C5-9EB2C2575742}"/>
                  </a:ext>
                </a:extLst>
              </p:cNvPr>
              <p:cNvSpPr txBox="1">
                <a:spLocks noRot="1" noChangeAspect="1" noMove="1" noResize="1" noEditPoints="1" noAdjustHandles="1" noChangeArrowheads="1" noChangeShapeType="1" noTextEdit="1"/>
              </p:cNvSpPr>
              <p:nvPr/>
            </p:nvSpPr>
            <p:spPr>
              <a:xfrm>
                <a:off x="7334151" y="2441955"/>
                <a:ext cx="4755625" cy="1054557"/>
              </a:xfrm>
              <a:prstGeom prst="rect">
                <a:avLst/>
              </a:prstGeom>
              <a:blipFill>
                <a:blip r:embed="rId3"/>
                <a:stretch>
                  <a:fillRect l="-641" t="-2312" b="-8092"/>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75EC9B79-3E6D-45EB-AEE9-E1ED05F632F9}"/>
                  </a:ext>
                </a:extLst>
              </p:cNvPr>
              <p:cNvSpPr/>
              <p:nvPr/>
            </p:nvSpPr>
            <p:spPr>
              <a:xfrm>
                <a:off x="839787" y="2419648"/>
                <a:ext cx="549587" cy="549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𝑥</m:t>
                      </m:r>
                    </m:oMath>
                  </m:oMathPara>
                </a14:m>
                <a:endParaRPr lang="en-CA" dirty="0">
                  <a:solidFill>
                    <a:schemeClr val="tx1"/>
                  </a:solidFill>
                </a:endParaRPr>
              </a:p>
            </p:txBody>
          </p:sp>
        </mc:Choice>
        <mc:Fallback xmlns="">
          <p:sp>
            <p:nvSpPr>
              <p:cNvPr id="16" name="Oval 15">
                <a:extLst>
                  <a:ext uri="{FF2B5EF4-FFF2-40B4-BE49-F238E27FC236}">
                    <a16:creationId xmlns:a16="http://schemas.microsoft.com/office/drawing/2014/main" id="{75EC9B79-3E6D-45EB-AEE9-E1ED05F632F9}"/>
                  </a:ext>
                </a:extLst>
              </p:cNvPr>
              <p:cNvSpPr>
                <a:spLocks noRot="1" noChangeAspect="1" noMove="1" noResize="1" noEditPoints="1" noAdjustHandles="1" noChangeArrowheads="1" noChangeShapeType="1" noTextEdit="1"/>
              </p:cNvSpPr>
              <p:nvPr/>
            </p:nvSpPr>
            <p:spPr>
              <a:xfrm>
                <a:off x="839787" y="2419648"/>
                <a:ext cx="549587" cy="549587"/>
              </a:xfrm>
              <a:prstGeom prst="ellipse">
                <a:avLst/>
              </a:prstGeom>
              <a:blipFill>
                <a:blip r:embed="rId4"/>
                <a:stretch>
                  <a:fillRect/>
                </a:stretch>
              </a:blipFill>
              <a:ln>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1" name="Oval 40">
                <a:extLst>
                  <a:ext uri="{FF2B5EF4-FFF2-40B4-BE49-F238E27FC236}">
                    <a16:creationId xmlns:a16="http://schemas.microsoft.com/office/drawing/2014/main" id="{C9E9A0D7-BA32-41B4-A6E4-8D12AB1C4021}"/>
                  </a:ext>
                </a:extLst>
              </p:cNvPr>
              <p:cNvSpPr/>
              <p:nvPr/>
            </p:nvSpPr>
            <p:spPr>
              <a:xfrm>
                <a:off x="2764133" y="2419647"/>
                <a:ext cx="549587" cy="549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1</m:t>
                          </m:r>
                        </m:sub>
                      </m:sSub>
                    </m:oMath>
                  </m:oMathPara>
                </a14:m>
                <a:endParaRPr lang="en-CA" dirty="0">
                  <a:solidFill>
                    <a:schemeClr val="tx1"/>
                  </a:solidFill>
                </a:endParaRPr>
              </a:p>
            </p:txBody>
          </p:sp>
        </mc:Choice>
        <mc:Fallback xmlns="">
          <p:sp>
            <p:nvSpPr>
              <p:cNvPr id="41" name="Oval 40">
                <a:extLst>
                  <a:ext uri="{FF2B5EF4-FFF2-40B4-BE49-F238E27FC236}">
                    <a16:creationId xmlns:a16="http://schemas.microsoft.com/office/drawing/2014/main" id="{C9E9A0D7-BA32-41B4-A6E4-8D12AB1C4021}"/>
                  </a:ext>
                </a:extLst>
              </p:cNvPr>
              <p:cNvSpPr>
                <a:spLocks noRot="1" noChangeAspect="1" noMove="1" noResize="1" noEditPoints="1" noAdjustHandles="1" noChangeArrowheads="1" noChangeShapeType="1" noTextEdit="1"/>
              </p:cNvSpPr>
              <p:nvPr/>
            </p:nvSpPr>
            <p:spPr>
              <a:xfrm>
                <a:off x="2764133" y="2419647"/>
                <a:ext cx="549587" cy="549587"/>
              </a:xfrm>
              <a:prstGeom prst="ellipse">
                <a:avLst/>
              </a:prstGeom>
              <a:blipFill>
                <a:blip r:embed="rId5"/>
                <a:stretch>
                  <a:fillRect/>
                </a:stretch>
              </a:blipFill>
              <a:ln>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3" name="Oval 42">
                <a:extLst>
                  <a:ext uri="{FF2B5EF4-FFF2-40B4-BE49-F238E27FC236}">
                    <a16:creationId xmlns:a16="http://schemas.microsoft.com/office/drawing/2014/main" id="{522CD8D2-2526-4169-9A39-C5A5CF59DE1B}"/>
                  </a:ext>
                </a:extLst>
              </p:cNvPr>
              <p:cNvSpPr/>
              <p:nvPr/>
            </p:nvSpPr>
            <p:spPr>
              <a:xfrm>
                <a:off x="4691444" y="2419647"/>
                <a:ext cx="549587" cy="549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2</m:t>
                          </m:r>
                        </m:sub>
                      </m:sSub>
                    </m:oMath>
                  </m:oMathPara>
                </a14:m>
                <a:endParaRPr lang="en-CA" dirty="0">
                  <a:solidFill>
                    <a:schemeClr val="tx1"/>
                  </a:solidFill>
                </a:endParaRPr>
              </a:p>
            </p:txBody>
          </p:sp>
        </mc:Choice>
        <mc:Fallback xmlns="">
          <p:sp>
            <p:nvSpPr>
              <p:cNvPr id="43" name="Oval 42">
                <a:extLst>
                  <a:ext uri="{FF2B5EF4-FFF2-40B4-BE49-F238E27FC236}">
                    <a16:creationId xmlns:a16="http://schemas.microsoft.com/office/drawing/2014/main" id="{522CD8D2-2526-4169-9A39-C5A5CF59DE1B}"/>
                  </a:ext>
                </a:extLst>
              </p:cNvPr>
              <p:cNvSpPr>
                <a:spLocks noRot="1" noChangeAspect="1" noMove="1" noResize="1" noEditPoints="1" noAdjustHandles="1" noChangeArrowheads="1" noChangeShapeType="1" noTextEdit="1"/>
              </p:cNvSpPr>
              <p:nvPr/>
            </p:nvSpPr>
            <p:spPr>
              <a:xfrm>
                <a:off x="4691444" y="2419647"/>
                <a:ext cx="549587" cy="549587"/>
              </a:xfrm>
              <a:prstGeom prst="ellipse">
                <a:avLst/>
              </a:prstGeom>
              <a:blipFill>
                <a:blip r:embed="rId6"/>
                <a:stretch>
                  <a:fillRect/>
                </a:stretch>
              </a:blipFill>
              <a:ln>
                <a:solidFill>
                  <a:schemeClr val="tx1"/>
                </a:solidFill>
              </a:ln>
            </p:spPr>
            <p:txBody>
              <a:bodyPr/>
              <a:lstStyle/>
              <a:p>
                <a:r>
                  <a:rPr lang="en-CA">
                    <a:noFill/>
                  </a:rPr>
                  <a:t> </a:t>
                </a:r>
              </a:p>
            </p:txBody>
          </p:sp>
        </mc:Fallback>
      </mc:AlternateContent>
      <p:cxnSp>
        <p:nvCxnSpPr>
          <p:cNvPr id="18" name="Straight Arrow Connector 17">
            <a:extLst>
              <a:ext uri="{FF2B5EF4-FFF2-40B4-BE49-F238E27FC236}">
                <a16:creationId xmlns:a16="http://schemas.microsoft.com/office/drawing/2014/main" id="{405EEAD8-F5DB-4822-BB44-F4C0F31B335E}"/>
              </a:ext>
            </a:extLst>
          </p:cNvPr>
          <p:cNvCxnSpPr>
            <a:stCxn id="16" idx="6"/>
            <a:endCxn id="41" idx="2"/>
          </p:cNvCxnSpPr>
          <p:nvPr/>
        </p:nvCxnSpPr>
        <p:spPr>
          <a:xfrm flipV="1">
            <a:off x="1389374" y="2694441"/>
            <a:ext cx="1374759" cy="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A1424AA-D684-41CA-9CD2-3201ACD07835}"/>
              </a:ext>
            </a:extLst>
          </p:cNvPr>
          <p:cNvCxnSpPr>
            <a:cxnSpLocks/>
            <a:stCxn id="41" idx="6"/>
            <a:endCxn id="43" idx="2"/>
          </p:cNvCxnSpPr>
          <p:nvPr/>
        </p:nvCxnSpPr>
        <p:spPr>
          <a:xfrm>
            <a:off x="3313720" y="2694441"/>
            <a:ext cx="137772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Oval 47">
                <a:extLst>
                  <a:ext uri="{FF2B5EF4-FFF2-40B4-BE49-F238E27FC236}">
                    <a16:creationId xmlns:a16="http://schemas.microsoft.com/office/drawing/2014/main" id="{B5FC4A5B-31A0-4D5D-8ECE-7644F0EC8CF3}"/>
                  </a:ext>
                </a:extLst>
              </p:cNvPr>
              <p:cNvSpPr/>
              <p:nvPr/>
            </p:nvSpPr>
            <p:spPr>
              <a:xfrm>
                <a:off x="6615788" y="2823052"/>
                <a:ext cx="549587" cy="549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𝑙</m:t>
                      </m:r>
                    </m:oMath>
                  </m:oMathPara>
                </a14:m>
                <a:endParaRPr lang="en-CA" dirty="0">
                  <a:solidFill>
                    <a:schemeClr val="tx1"/>
                  </a:solidFill>
                </a:endParaRPr>
              </a:p>
            </p:txBody>
          </p:sp>
        </mc:Choice>
        <mc:Fallback xmlns="">
          <p:sp>
            <p:nvSpPr>
              <p:cNvPr id="48" name="Oval 47">
                <a:extLst>
                  <a:ext uri="{FF2B5EF4-FFF2-40B4-BE49-F238E27FC236}">
                    <a16:creationId xmlns:a16="http://schemas.microsoft.com/office/drawing/2014/main" id="{B5FC4A5B-31A0-4D5D-8ECE-7644F0EC8CF3}"/>
                  </a:ext>
                </a:extLst>
              </p:cNvPr>
              <p:cNvSpPr>
                <a:spLocks noRot="1" noChangeAspect="1" noMove="1" noResize="1" noEditPoints="1" noAdjustHandles="1" noChangeArrowheads="1" noChangeShapeType="1" noTextEdit="1"/>
              </p:cNvSpPr>
              <p:nvPr/>
            </p:nvSpPr>
            <p:spPr>
              <a:xfrm>
                <a:off x="6615788" y="2823052"/>
                <a:ext cx="549587" cy="549587"/>
              </a:xfrm>
              <a:prstGeom prst="ellipse">
                <a:avLst/>
              </a:prstGeom>
              <a:blipFill>
                <a:blip r:embed="rId7"/>
                <a:stretch>
                  <a:fillRect/>
                </a:stretch>
              </a:blipFill>
              <a:ln>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602C1A7E-817E-4BCA-92A0-DAA402BCF1A5}"/>
                  </a:ext>
                </a:extLst>
              </p:cNvPr>
              <p:cNvSpPr/>
              <p:nvPr/>
            </p:nvSpPr>
            <p:spPr>
              <a:xfrm>
                <a:off x="1411339" y="2419647"/>
                <a:ext cx="1327864"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𝑡𝑎𝑛h</m:t>
                      </m:r>
                      <m:d>
                        <m:dPr>
                          <m:ctrlPr>
                            <a:rPr lang="en-US" sz="1200" b="0" i="1" smtClean="0">
                              <a:solidFill>
                                <a:schemeClr val="tx1"/>
                              </a:solidFill>
                              <a:latin typeface="Cambria Math" panose="02040503050406030204" pitchFamily="18" charset="0"/>
                            </a:rPr>
                          </m:ctrlPr>
                        </m:dPr>
                        <m:e>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𝑤</m:t>
                              </m:r>
                            </m:e>
                            <m:sub>
                              <m:r>
                                <a:rPr lang="en-US" sz="1200" b="0" i="1" smtClean="0">
                                  <a:solidFill>
                                    <a:schemeClr val="tx1"/>
                                  </a:solidFill>
                                  <a:latin typeface="Cambria Math" panose="02040503050406030204" pitchFamily="18" charset="0"/>
                                </a:rPr>
                                <m:t>1</m:t>
                              </m:r>
                            </m:sub>
                          </m:sSub>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𝑥</m:t>
                          </m:r>
                          <m:r>
                            <a:rPr lang="en-US" sz="1200" b="0" i="1" smtClean="0">
                              <a:solidFill>
                                <a:schemeClr val="tx1"/>
                              </a:solidFill>
                              <a:latin typeface="Cambria Math" panose="02040503050406030204" pitchFamily="18" charset="0"/>
                            </a:rPr>
                            <m: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𝑏</m:t>
                              </m:r>
                            </m:e>
                            <m:sub>
                              <m:r>
                                <a:rPr lang="en-US" sz="1200" b="0" i="1" smtClean="0">
                                  <a:solidFill>
                                    <a:schemeClr val="tx1"/>
                                  </a:solidFill>
                                  <a:latin typeface="Cambria Math" panose="02040503050406030204" pitchFamily="18" charset="0"/>
                                </a:rPr>
                                <m:t>1</m:t>
                              </m:r>
                            </m:sub>
                          </m:sSub>
                        </m:e>
                      </m:d>
                    </m:oMath>
                  </m:oMathPara>
                </a14:m>
                <a:endParaRPr lang="en-CA" sz="1200" dirty="0"/>
              </a:p>
            </p:txBody>
          </p:sp>
        </mc:Choice>
        <mc:Fallback xmlns="">
          <p:sp>
            <p:nvSpPr>
              <p:cNvPr id="23" name="Rectangle 22">
                <a:extLst>
                  <a:ext uri="{FF2B5EF4-FFF2-40B4-BE49-F238E27FC236}">
                    <a16:creationId xmlns:a16="http://schemas.microsoft.com/office/drawing/2014/main" id="{602C1A7E-817E-4BCA-92A0-DAA402BCF1A5}"/>
                  </a:ext>
                </a:extLst>
              </p:cNvPr>
              <p:cNvSpPr>
                <a:spLocks noRot="1" noChangeAspect="1" noMove="1" noResize="1" noEditPoints="1" noAdjustHandles="1" noChangeArrowheads="1" noChangeShapeType="1" noTextEdit="1"/>
              </p:cNvSpPr>
              <p:nvPr/>
            </p:nvSpPr>
            <p:spPr>
              <a:xfrm>
                <a:off x="1411339" y="2419647"/>
                <a:ext cx="1327864" cy="276999"/>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671C08D7-13AF-426B-8522-8A97E98BE591}"/>
                  </a:ext>
                </a:extLst>
              </p:cNvPr>
              <p:cNvSpPr/>
              <p:nvPr/>
            </p:nvSpPr>
            <p:spPr>
              <a:xfrm>
                <a:off x="5399640" y="2715955"/>
                <a:ext cx="11858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0" i="1" smtClean="0">
                              <a:solidFill>
                                <a:schemeClr val="tx1"/>
                              </a:solidFill>
                              <a:latin typeface="Cambria Math" panose="02040503050406030204" pitchFamily="18" charset="0"/>
                            </a:rPr>
                          </m:ctrlPr>
                        </m:sSupPr>
                        <m:e>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𝑦</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2</m:t>
                                  </m:r>
                                </m:sub>
                              </m:sSub>
                            </m:e>
                          </m:d>
                        </m:e>
                        <m:sup>
                          <m:r>
                            <a:rPr lang="en-US" b="0" i="1" smtClean="0">
                              <a:solidFill>
                                <a:schemeClr val="tx1"/>
                              </a:solidFill>
                              <a:latin typeface="Cambria Math" panose="02040503050406030204" pitchFamily="18" charset="0"/>
                            </a:rPr>
                            <m:t>2</m:t>
                          </m:r>
                        </m:sup>
                      </m:sSup>
                    </m:oMath>
                  </m:oMathPara>
                </a14:m>
                <a:endParaRPr lang="en-CA" dirty="0"/>
              </a:p>
            </p:txBody>
          </p:sp>
        </mc:Choice>
        <mc:Fallback xmlns="">
          <p:sp>
            <p:nvSpPr>
              <p:cNvPr id="54" name="Rectangle 53">
                <a:extLst>
                  <a:ext uri="{FF2B5EF4-FFF2-40B4-BE49-F238E27FC236}">
                    <a16:creationId xmlns:a16="http://schemas.microsoft.com/office/drawing/2014/main" id="{671C08D7-13AF-426B-8522-8A97E98BE591}"/>
                  </a:ext>
                </a:extLst>
              </p:cNvPr>
              <p:cNvSpPr>
                <a:spLocks noRot="1" noChangeAspect="1" noMove="1" noResize="1" noEditPoints="1" noAdjustHandles="1" noChangeArrowheads="1" noChangeShapeType="1" noTextEdit="1"/>
              </p:cNvSpPr>
              <p:nvPr/>
            </p:nvSpPr>
            <p:spPr>
              <a:xfrm>
                <a:off x="5399640" y="2715955"/>
                <a:ext cx="1185837" cy="369332"/>
              </a:xfrm>
              <a:prstGeom prst="rect">
                <a:avLst/>
              </a:prstGeom>
              <a:blipFill>
                <a:blip r:embed="rId9"/>
                <a:stretch>
                  <a:fillRect b="-1000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5012FE5F-7900-4AF5-A295-60F59465B85B}"/>
                  </a:ext>
                </a:extLst>
              </p:cNvPr>
              <p:cNvSpPr/>
              <p:nvPr/>
            </p:nvSpPr>
            <p:spPr>
              <a:xfrm>
                <a:off x="4691443" y="3198031"/>
                <a:ext cx="549587" cy="549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𝑦</m:t>
                      </m:r>
                    </m:oMath>
                  </m:oMathPara>
                </a14:m>
                <a:endParaRPr lang="en-CA" dirty="0">
                  <a:solidFill>
                    <a:schemeClr val="tx1"/>
                  </a:solidFill>
                </a:endParaRPr>
              </a:p>
            </p:txBody>
          </p:sp>
        </mc:Choice>
        <mc:Fallback xmlns="">
          <p:sp>
            <p:nvSpPr>
              <p:cNvPr id="15" name="Oval 14">
                <a:extLst>
                  <a:ext uri="{FF2B5EF4-FFF2-40B4-BE49-F238E27FC236}">
                    <a16:creationId xmlns:a16="http://schemas.microsoft.com/office/drawing/2014/main" id="{5012FE5F-7900-4AF5-A295-60F59465B85B}"/>
                  </a:ext>
                </a:extLst>
              </p:cNvPr>
              <p:cNvSpPr>
                <a:spLocks noRot="1" noChangeAspect="1" noMove="1" noResize="1" noEditPoints="1" noAdjustHandles="1" noChangeArrowheads="1" noChangeShapeType="1" noTextEdit="1"/>
              </p:cNvSpPr>
              <p:nvPr/>
            </p:nvSpPr>
            <p:spPr>
              <a:xfrm>
                <a:off x="4691443" y="3198031"/>
                <a:ext cx="549587" cy="549587"/>
              </a:xfrm>
              <a:prstGeom prst="ellipse">
                <a:avLst/>
              </a:prstGeom>
              <a:blipFill>
                <a:blip r:embed="rId10"/>
                <a:stretch>
                  <a:fillRect/>
                </a:stretch>
              </a:blipFill>
              <a:ln>
                <a:solidFill>
                  <a:schemeClr val="tx1"/>
                </a:solidFill>
              </a:ln>
            </p:spPr>
            <p:txBody>
              <a:bodyPr/>
              <a:lstStyle/>
              <a:p>
                <a:r>
                  <a:rPr lang="en-CA">
                    <a:noFill/>
                  </a:rPr>
                  <a:t> </a:t>
                </a:r>
              </a:p>
            </p:txBody>
          </p:sp>
        </mc:Fallback>
      </mc:AlternateContent>
      <p:cxnSp>
        <p:nvCxnSpPr>
          <p:cNvPr id="4" name="Connector: Elbow 3">
            <a:extLst>
              <a:ext uri="{FF2B5EF4-FFF2-40B4-BE49-F238E27FC236}">
                <a16:creationId xmlns:a16="http://schemas.microsoft.com/office/drawing/2014/main" id="{D6BE4819-EB41-4A73-93F2-A76087B18FDF}"/>
              </a:ext>
            </a:extLst>
          </p:cNvPr>
          <p:cNvCxnSpPr>
            <a:stCxn id="43" idx="6"/>
            <a:endCxn id="48" idx="2"/>
          </p:cNvCxnSpPr>
          <p:nvPr/>
        </p:nvCxnSpPr>
        <p:spPr>
          <a:xfrm>
            <a:off x="5241031" y="2694441"/>
            <a:ext cx="1374757" cy="403405"/>
          </a:xfrm>
          <a:prstGeom prst="bentConnector3">
            <a:avLst>
              <a:gd name="adj1" fmla="val 9678"/>
            </a:avLst>
          </a:prstGeom>
          <a:ln w="1270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87017805-049A-4E75-9D4F-76A9B503351C}"/>
              </a:ext>
            </a:extLst>
          </p:cNvPr>
          <p:cNvCxnSpPr>
            <a:cxnSpLocks/>
            <a:stCxn id="15" idx="6"/>
            <a:endCxn id="48" idx="2"/>
          </p:cNvCxnSpPr>
          <p:nvPr/>
        </p:nvCxnSpPr>
        <p:spPr>
          <a:xfrm flipV="1">
            <a:off x="5241030" y="3097846"/>
            <a:ext cx="1374758" cy="374979"/>
          </a:xfrm>
          <a:prstGeom prst="bentConnector3">
            <a:avLst>
              <a:gd name="adj1" fmla="val 9678"/>
            </a:avLst>
          </a:prstGeom>
          <a:ln w="1270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110F10B5-0905-4F96-BF6A-A5CE6FF1933E}"/>
                  </a:ext>
                </a:extLst>
              </p:cNvPr>
              <p:cNvSpPr/>
              <p:nvPr/>
            </p:nvSpPr>
            <p:spPr>
              <a:xfrm>
                <a:off x="3336147" y="2416340"/>
                <a:ext cx="1429430"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𝑡𝑎𝑛h</m:t>
                      </m:r>
                      <m:d>
                        <m:dPr>
                          <m:ctrlPr>
                            <a:rPr lang="en-US" sz="1200" b="0" i="1" smtClean="0">
                              <a:solidFill>
                                <a:schemeClr val="tx1"/>
                              </a:solidFill>
                              <a:latin typeface="Cambria Math" panose="02040503050406030204" pitchFamily="18" charset="0"/>
                            </a:rPr>
                          </m:ctrlPr>
                        </m:dPr>
                        <m:e>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𝑤</m:t>
                              </m:r>
                            </m:e>
                            <m:sub>
                              <m:r>
                                <a:rPr lang="en-US" sz="1200" b="0" i="1" smtClean="0">
                                  <a:solidFill>
                                    <a:schemeClr val="tx1"/>
                                  </a:solidFill>
                                  <a:latin typeface="Cambria Math" panose="02040503050406030204" pitchFamily="18" charset="0"/>
                                </a:rPr>
                                <m:t>2</m:t>
                              </m:r>
                            </m:sub>
                          </m:sSub>
                          <m:r>
                            <a:rPr lang="en-US" sz="1200" b="0" i="1" smtClean="0">
                              <a:solidFill>
                                <a:schemeClr val="tx1"/>
                              </a:solidFill>
                              <a:latin typeface="Cambria Math" panose="02040503050406030204" pitchFamily="18" charset="0"/>
                            </a:rPr>
                            <m: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𝑦</m:t>
                              </m:r>
                            </m:e>
                            <m:sub>
                              <m:r>
                                <a:rPr lang="en-US" sz="1200" b="0" i="1" smtClean="0">
                                  <a:solidFill>
                                    <a:schemeClr val="tx1"/>
                                  </a:solidFill>
                                  <a:latin typeface="Cambria Math" panose="02040503050406030204" pitchFamily="18" charset="0"/>
                                </a:rPr>
                                <m:t>1</m:t>
                              </m:r>
                            </m:sub>
                          </m:sSub>
                          <m:r>
                            <a:rPr lang="en-US" sz="1200" b="0" i="1" smtClean="0">
                              <a:solidFill>
                                <a:schemeClr val="tx1"/>
                              </a:solidFill>
                              <a:latin typeface="Cambria Math" panose="02040503050406030204" pitchFamily="18" charset="0"/>
                            </a:rPr>
                            <m: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𝑏</m:t>
                              </m:r>
                            </m:e>
                            <m:sub>
                              <m:r>
                                <a:rPr lang="en-US" sz="1200" b="0" i="1" smtClean="0">
                                  <a:solidFill>
                                    <a:schemeClr val="tx1"/>
                                  </a:solidFill>
                                  <a:latin typeface="Cambria Math" panose="02040503050406030204" pitchFamily="18" charset="0"/>
                                </a:rPr>
                                <m:t>2</m:t>
                              </m:r>
                            </m:sub>
                          </m:sSub>
                        </m:e>
                      </m:d>
                    </m:oMath>
                  </m:oMathPara>
                </a14:m>
                <a:endParaRPr lang="en-CA" sz="1200" dirty="0"/>
              </a:p>
            </p:txBody>
          </p:sp>
        </mc:Choice>
        <mc:Fallback xmlns="">
          <p:sp>
            <p:nvSpPr>
              <p:cNvPr id="25" name="Rectangle 24">
                <a:extLst>
                  <a:ext uri="{FF2B5EF4-FFF2-40B4-BE49-F238E27FC236}">
                    <a16:creationId xmlns:a16="http://schemas.microsoft.com/office/drawing/2014/main" id="{110F10B5-0905-4F96-BF6A-A5CE6FF1933E}"/>
                  </a:ext>
                </a:extLst>
              </p:cNvPr>
              <p:cNvSpPr>
                <a:spLocks noRot="1" noChangeAspect="1" noMove="1" noResize="1" noEditPoints="1" noAdjustHandles="1" noChangeArrowheads="1" noChangeShapeType="1" noTextEdit="1"/>
              </p:cNvSpPr>
              <p:nvPr/>
            </p:nvSpPr>
            <p:spPr>
              <a:xfrm>
                <a:off x="3336147" y="2416340"/>
                <a:ext cx="1429430" cy="276999"/>
              </a:xfrm>
              <a:prstGeom prst="rect">
                <a:avLst/>
              </a:prstGeom>
              <a:blipFill>
                <a:blip r:embed="rId11"/>
                <a:stretch>
                  <a:fillRect/>
                </a:stretch>
              </a:blipFill>
            </p:spPr>
            <p:txBody>
              <a:bodyPr/>
              <a:lstStyle/>
              <a:p>
                <a:r>
                  <a:rPr lang="en-CA">
                    <a:noFill/>
                  </a:rPr>
                  <a:t> </a:t>
                </a:r>
              </a:p>
            </p:txBody>
          </p:sp>
        </mc:Fallback>
      </mc:AlternateContent>
      <p:sp>
        <p:nvSpPr>
          <p:cNvPr id="11" name="Rectangle 10">
            <a:extLst>
              <a:ext uri="{FF2B5EF4-FFF2-40B4-BE49-F238E27FC236}">
                <a16:creationId xmlns:a16="http://schemas.microsoft.com/office/drawing/2014/main" id="{ED1148CD-2CF2-4381-B283-71940E4758F8}"/>
              </a:ext>
            </a:extLst>
          </p:cNvPr>
          <p:cNvSpPr/>
          <p:nvPr/>
        </p:nvSpPr>
        <p:spPr>
          <a:xfrm>
            <a:off x="9463437" y="6173493"/>
            <a:ext cx="1387111" cy="369332"/>
          </a:xfrm>
          <a:prstGeom prst="rect">
            <a:avLst/>
          </a:prstGeom>
        </p:spPr>
        <p:txBody>
          <a:bodyPr wrap="none">
            <a:spAutoFit/>
          </a:bodyPr>
          <a:lstStyle/>
          <a:p>
            <a:r>
              <a:rPr lang="en-US" dirty="0"/>
              <a:t>…and repeat</a:t>
            </a:r>
            <a:endParaRPr lang="en-CA" dirty="0"/>
          </a:p>
        </p:txBody>
      </p:sp>
    </p:spTree>
    <p:extLst>
      <p:ext uri="{BB962C8B-B14F-4D97-AF65-F5344CB8AC3E}">
        <p14:creationId xmlns:p14="http://schemas.microsoft.com/office/powerpoint/2010/main" val="2117641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7425718-241A-4768-AFAD-E85C83E8CB12}"/>
              </a:ext>
            </a:extLst>
          </p:cNvPr>
          <p:cNvSpPr>
            <a:spLocks noGrp="1"/>
          </p:cNvSpPr>
          <p:nvPr>
            <p:ph type="title"/>
          </p:nvPr>
        </p:nvSpPr>
        <p:spPr/>
        <p:txBody>
          <a:bodyPr>
            <a:normAutofit/>
          </a:bodyPr>
          <a:lstStyle/>
          <a:p>
            <a:r>
              <a:rPr lang="en-US" sz="4000" dirty="0"/>
              <a:t>Reading material</a:t>
            </a:r>
            <a:endParaRPr lang="en-CA" sz="4000" dirty="0"/>
          </a:p>
        </p:txBody>
      </p:sp>
      <p:sp>
        <p:nvSpPr>
          <p:cNvPr id="5" name="Content Placeholder 4">
            <a:extLst>
              <a:ext uri="{FF2B5EF4-FFF2-40B4-BE49-F238E27FC236}">
                <a16:creationId xmlns:a16="http://schemas.microsoft.com/office/drawing/2014/main" id="{6512F6FE-8EA0-426C-8AA3-9ECE25979486}"/>
              </a:ext>
            </a:extLst>
          </p:cNvPr>
          <p:cNvSpPr>
            <a:spLocks noGrp="1"/>
          </p:cNvSpPr>
          <p:nvPr>
            <p:ph type="body" sz="half" idx="2"/>
          </p:nvPr>
        </p:nvSpPr>
        <p:spPr>
          <a:xfrm>
            <a:off x="839788" y="2757790"/>
            <a:ext cx="5295802" cy="3111197"/>
          </a:xfrm>
        </p:spPr>
        <p:txBody>
          <a:bodyPr>
            <a:normAutofit/>
          </a:bodyPr>
          <a:lstStyle/>
          <a:p>
            <a:pPr algn="ctr">
              <a:lnSpc>
                <a:spcPct val="80000"/>
              </a:lnSpc>
            </a:pPr>
            <a:r>
              <a:rPr lang="en-US" sz="2800" kern="0" dirty="0">
                <a:solidFill>
                  <a:schemeClr val="tx1">
                    <a:lumMod val="65000"/>
                    <a:lumOff val="35000"/>
                  </a:schemeClr>
                </a:solidFill>
                <a:latin typeface="Segoe WP" panose="020B0502040204020203" pitchFamily="34" charset="0"/>
              </a:rPr>
              <a:t>An Introduction to</a:t>
            </a:r>
          </a:p>
          <a:p>
            <a:pPr algn="ctr">
              <a:lnSpc>
                <a:spcPct val="80000"/>
              </a:lnSpc>
            </a:pPr>
            <a:r>
              <a:rPr lang="en-US" sz="2800" kern="0" dirty="0">
                <a:solidFill>
                  <a:schemeClr val="tx1">
                    <a:lumMod val="65000"/>
                    <a:lumOff val="35000"/>
                  </a:schemeClr>
                </a:solidFill>
                <a:latin typeface="Segoe WP" panose="020B0502040204020203" pitchFamily="34" charset="0"/>
              </a:rPr>
              <a:t>Neural Information Retrieval</a:t>
            </a:r>
          </a:p>
          <a:p>
            <a:pPr algn="ctr">
              <a:lnSpc>
                <a:spcPct val="100000"/>
              </a:lnSpc>
            </a:pPr>
            <a:endParaRPr lang="en-US" sz="2000" dirty="0"/>
          </a:p>
          <a:p>
            <a:pPr algn="ctr">
              <a:lnSpc>
                <a:spcPct val="100000"/>
              </a:lnSpc>
            </a:pPr>
            <a:r>
              <a:rPr lang="en-GB" sz="1800" dirty="0"/>
              <a:t>Foundations and Trends® in Information Retrieval</a:t>
            </a:r>
          </a:p>
          <a:p>
            <a:pPr algn="ctr">
              <a:lnSpc>
                <a:spcPct val="100000"/>
              </a:lnSpc>
              <a:spcBef>
                <a:spcPts val="0"/>
              </a:spcBef>
            </a:pPr>
            <a:r>
              <a:rPr lang="en-GB" sz="1800" dirty="0"/>
              <a:t>(December 2018)</a:t>
            </a:r>
          </a:p>
          <a:p>
            <a:pPr algn="ctr">
              <a:lnSpc>
                <a:spcPct val="100000"/>
              </a:lnSpc>
            </a:pPr>
            <a:endParaRPr lang="en-GB" sz="1800" dirty="0"/>
          </a:p>
          <a:p>
            <a:pPr algn="ctr">
              <a:lnSpc>
                <a:spcPct val="100000"/>
              </a:lnSpc>
            </a:pPr>
            <a:r>
              <a:rPr lang="en-GB" sz="1800" dirty="0"/>
              <a:t>Download PDF: </a:t>
            </a:r>
            <a:r>
              <a:rPr lang="en-GB" sz="1800" dirty="0">
                <a:hlinkClick r:id="rId2"/>
              </a:rPr>
              <a:t>http://bit.ly/fntir-neural</a:t>
            </a:r>
            <a:endParaRPr lang="en-GB" sz="1800" dirty="0"/>
          </a:p>
        </p:txBody>
      </p:sp>
      <p:pic>
        <p:nvPicPr>
          <p:cNvPr id="18" name="Picture 2" descr="https://images-na.ssl-images-amazon.com/images/I/31-%2Buvel9pL._SX331_BO1,204,203,200_.jpg">
            <a:extLst>
              <a:ext uri="{FF2B5EF4-FFF2-40B4-BE49-F238E27FC236}">
                <a16:creationId xmlns:a16="http://schemas.microsoft.com/office/drawing/2014/main" id="{3BDB6642-6094-45D0-9286-80353E7135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0804" y="1636105"/>
            <a:ext cx="2642985" cy="39605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83F59DD-4834-4B51-815C-B12FB12A3CBC}"/>
              </a:ext>
            </a:extLst>
          </p:cNvPr>
          <p:cNvSpPr txBox="1"/>
          <p:nvPr/>
        </p:nvSpPr>
        <p:spPr>
          <a:xfrm rot="18900000">
            <a:off x="10722805" y="5997239"/>
            <a:ext cx="1479707" cy="369332"/>
          </a:xfrm>
          <a:prstGeom prst="rect">
            <a:avLst/>
          </a:prstGeom>
          <a:noFill/>
        </p:spPr>
        <p:txBody>
          <a:bodyPr wrap="square" rtlCol="0">
            <a:spAutoFit/>
          </a:bodyPr>
          <a:lstStyle/>
          <a:p>
            <a:r>
              <a:rPr lang="en-US" dirty="0">
                <a:solidFill>
                  <a:schemeClr val="bg1"/>
                </a:solidFill>
                <a:latin typeface="Segoe WP" panose="020B0502040204020203"/>
              </a:rPr>
              <a:t>FREE COPIES</a:t>
            </a:r>
            <a:endParaRPr lang="en-CA" dirty="0">
              <a:solidFill>
                <a:schemeClr val="bg1"/>
              </a:solidFill>
              <a:latin typeface="Segoe WP" panose="020B0502040204020203"/>
            </a:endParaRPr>
          </a:p>
        </p:txBody>
      </p:sp>
    </p:spTree>
    <p:extLst>
      <p:ext uri="{BB962C8B-B14F-4D97-AF65-F5344CB8AC3E}">
        <p14:creationId xmlns:p14="http://schemas.microsoft.com/office/powerpoint/2010/main" val="3984645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Placeholder 2"/>
              <p:cNvSpPr>
                <a:spLocks noGrp="1"/>
              </p:cNvSpPr>
              <p:nvPr>
                <p:ph type="body" sz="half" idx="2"/>
              </p:nvPr>
            </p:nvSpPr>
            <p:spPr>
              <a:xfrm>
                <a:off x="839788" y="3976414"/>
                <a:ext cx="10431495" cy="2784458"/>
              </a:xfrm>
            </p:spPr>
            <p:txBody>
              <a:bodyPr>
                <a:noAutofit/>
              </a:bodyPr>
              <a:lstStyle/>
              <a:p>
                <a:pPr>
                  <a:lnSpc>
                    <a:spcPct val="100000"/>
                  </a:lnSpc>
                  <a:spcBef>
                    <a:spcPts val="1800"/>
                  </a:spcBef>
                </a:pPr>
                <a:r>
                  <a:rPr lang="en-US" b="1" dirty="0"/>
                  <a:t>Goal: </a:t>
                </a:r>
                <a:r>
                  <a:rPr lang="en-US" dirty="0"/>
                  <a:t>iteratively update the learnable parameters such that the loss </a:t>
                </a:r>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 </m:t>
                    </m:r>
                  </m:oMath>
                </a14:m>
                <a:r>
                  <a:rPr lang="en-US" dirty="0"/>
                  <a:t>is minimized</a:t>
                </a:r>
              </a:p>
              <a:p>
                <a:pPr>
                  <a:lnSpc>
                    <a:spcPct val="100000"/>
                  </a:lnSpc>
                  <a:spcBef>
                    <a:spcPts val="1800"/>
                  </a:spcBef>
                  <a:spcAft>
                    <a:spcPts val="1200"/>
                  </a:spcAft>
                </a:pPr>
                <a:r>
                  <a:rPr lang="en-US" dirty="0"/>
                  <a:t>Compute the gradient of the loss </a:t>
                </a:r>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 </m:t>
                    </m:r>
                  </m:oMath>
                </a14:m>
                <a:r>
                  <a:rPr lang="en-US" i="1" dirty="0" err="1"/>
                  <a:t>w.r.t.</a:t>
                </a:r>
                <a:r>
                  <a:rPr lang="en-US" i="1" dirty="0"/>
                  <a:t> </a:t>
                </a:r>
                <a:r>
                  <a:rPr lang="en-US" dirty="0"/>
                  <a:t>each parameter (e.g.,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𝑤</m:t>
                        </m:r>
                      </m:e>
                      <m:sub>
                        <m:r>
                          <a:rPr lang="en-US" b="0" i="1" smtClean="0">
                            <a:solidFill>
                              <a:schemeClr val="tx1"/>
                            </a:solidFill>
                            <a:latin typeface="Cambria Math" panose="02040503050406030204" pitchFamily="18" charset="0"/>
                          </a:rPr>
                          <m:t>1</m:t>
                        </m:r>
                      </m:sub>
                    </m:sSub>
                  </m:oMath>
                </a14:m>
                <a:r>
                  <a:rPr lang="en-US" dirty="0"/>
                  <a:t>)</a:t>
                </a:r>
              </a:p>
              <a:p>
                <a:pPr>
                  <a:lnSpc>
                    <a:spcPct val="100000"/>
                  </a:lnSpc>
                  <a:spcBef>
                    <a:spcPts val="1800"/>
                  </a:spcBef>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𝑙</m:t>
                          </m:r>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𝑦</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2</m:t>
                                  </m:r>
                                </m:sub>
                              </m:sSub>
                            </m:e>
                          </m:d>
                        </m:e>
                      </m:d>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𝑡𝑎𝑛h</m:t>
                                  </m:r>
                                </m:e>
                                <m:sup>
                                  <m:r>
                                    <a:rPr lang="en-US" b="0" i="1" smtClean="0">
                                      <a:latin typeface="Cambria Math" panose="02040503050406030204" pitchFamily="18" charset="0"/>
                                      <a:ea typeface="Cambria Math" panose="02040503050406030204" pitchFamily="18" charset="0"/>
                                    </a:rPr>
                                    <m:t>2</m:t>
                                  </m:r>
                                </m:sup>
                              </m:sSup>
                              <m:d>
                                <m:dPr>
                                  <m:ctrlPr>
                                    <a:rPr lang="en-US" b="0" i="1" smtClean="0">
                                      <a:latin typeface="Cambria Math" panose="02040503050406030204" pitchFamily="18" charset="0"/>
                                      <a:ea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𝑤</m:t>
                                      </m:r>
                                    </m:e>
                                    <m:sub>
                                      <m:r>
                                        <a:rPr lang="en-US" b="0" i="1" smtClean="0">
                                          <a:solidFill>
                                            <a:schemeClr val="tx1"/>
                                          </a:solidFill>
                                          <a:latin typeface="Cambria Math" panose="02040503050406030204" pitchFamily="18" charset="0"/>
                                        </a:rPr>
                                        <m:t>2</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𝑏</m:t>
                                      </m:r>
                                    </m:e>
                                    <m:sub>
                                      <m:r>
                                        <a:rPr lang="en-US" b="0" i="1" smtClean="0">
                                          <a:solidFill>
                                            <a:schemeClr val="tx1"/>
                                          </a:solidFill>
                                          <a:latin typeface="Cambria Math" panose="02040503050406030204" pitchFamily="18" charset="0"/>
                                        </a:rPr>
                                        <m:t>2</m:t>
                                      </m:r>
                                    </m:sub>
                                  </m:sSub>
                                </m:e>
                              </m:d>
                            </m:e>
                          </m:d>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𝑤</m:t>
                              </m:r>
                            </m:e>
                            <m:sub>
                              <m:r>
                                <a:rPr lang="en-US" b="0" i="1" smtClean="0">
                                  <a:latin typeface="Cambria Math" panose="02040503050406030204" pitchFamily="18" charset="0"/>
                                </a:rPr>
                                <m:t>2</m:t>
                              </m:r>
                            </m:sub>
                          </m:sSub>
                        </m:e>
                      </m:d>
                      <m:r>
                        <a:rPr lang="en-US" b="0"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i="1">
                              <a:latin typeface="Cambria Math" panose="02040503050406030204" pitchFamily="18" charset="0"/>
                            </a:rPr>
                            <m:t>𝑡𝑎𝑛h</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e>
                          </m:d>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den>
                      </m:f>
                    </m:oMath>
                  </m:oMathPara>
                </a14:m>
                <a:endParaRPr lang="en-US" dirty="0"/>
              </a:p>
              <a:p>
                <a:pPr>
                  <a:lnSpc>
                    <a:spcPct val="100000"/>
                  </a:lnSpc>
                  <a:spcBef>
                    <a:spcPts val="1800"/>
                  </a:spcBef>
                  <a:spcAft>
                    <a:spcPts val="1200"/>
                  </a:spcAft>
                </a:pPr>
                <a:r>
                  <a:rPr lang="en-US" dirty="0"/>
                  <a:t>Update the parameter value based on the gradient with </a:t>
                </a:r>
                <a14:m>
                  <m:oMath xmlns:m="http://schemas.openxmlformats.org/officeDocument/2006/math">
                    <m:r>
                      <a:rPr lang="en-US" b="0" i="1" smtClean="0">
                        <a:latin typeface="Cambria Math" panose="02040503050406030204" pitchFamily="18" charset="0"/>
                        <a:ea typeface="Cambria Math" panose="02040503050406030204" pitchFamily="18" charset="0"/>
                      </a:rPr>
                      <m:t>𝜂</m:t>
                    </m:r>
                  </m:oMath>
                </a14:m>
                <a:r>
                  <a:rPr lang="en-US" dirty="0"/>
                  <a:t> as the learning rate</a:t>
                </a:r>
              </a:p>
              <a:p>
                <a:pPr>
                  <a:lnSpc>
                    <a:spcPct val="100000"/>
                  </a:lnSpc>
                  <a:spcBef>
                    <a:spcPts val="1800"/>
                  </a:spcBef>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1</m:t>
                          </m:r>
                        </m:sub>
                        <m:sup>
                          <m:r>
                            <a:rPr lang="en-US" b="0" i="1" smtClean="0">
                              <a:latin typeface="Cambria Math" panose="02040503050406030204" pitchFamily="18" charset="0"/>
                            </a:rPr>
                            <m:t>𝑛𝑒𝑤</m:t>
                          </m:r>
                        </m:sup>
                      </m:sSubSup>
                      <m:r>
                        <a:rPr lang="en-US" b="0" i="1" smtClean="0">
                          <a:latin typeface="Cambria Math" panose="02040503050406030204" pitchFamily="18" charset="0"/>
                        </a:rPr>
                        <m:t>=</m:t>
                      </m:r>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1</m:t>
                          </m:r>
                        </m:sub>
                        <m:sup>
                          <m:r>
                            <a:rPr lang="en-US" b="0" i="1" smtClean="0">
                              <a:latin typeface="Cambria Math" panose="02040503050406030204" pitchFamily="18" charset="0"/>
                            </a:rPr>
                            <m:t>𝑜𝑙𝑑</m:t>
                          </m:r>
                        </m:sup>
                      </m:sSub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𝑙</m:t>
                          </m:r>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den>
                      </m:f>
                    </m:oMath>
                  </m:oMathPara>
                </a14:m>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half" idx="2"/>
              </p:nvPr>
            </p:nvSpPr>
            <p:spPr>
              <a:xfrm>
                <a:off x="839788" y="3976414"/>
                <a:ext cx="10431495" cy="2784458"/>
              </a:xfrm>
              <a:blipFill>
                <a:blip r:embed="rId2"/>
                <a:stretch>
                  <a:fillRect l="-351" t="-875"/>
                </a:stretch>
              </a:blipFill>
            </p:spPr>
            <p:txBody>
              <a:bodyPr/>
              <a:lstStyle/>
              <a:p>
                <a:r>
                  <a:rPr lang="en-CA">
                    <a:noFill/>
                  </a:rPr>
                  <a:t> </a:t>
                </a:r>
              </a:p>
            </p:txBody>
          </p:sp>
        </mc:Fallback>
      </mc:AlternateContent>
      <p:sp>
        <p:nvSpPr>
          <p:cNvPr id="39" name="Title 219">
            <a:extLst>
              <a:ext uri="{FF2B5EF4-FFF2-40B4-BE49-F238E27FC236}">
                <a16:creationId xmlns:a16="http://schemas.microsoft.com/office/drawing/2014/main" id="{8821680C-6E6C-4B2D-BDC8-F084F12A8ABB}"/>
              </a:ext>
            </a:extLst>
          </p:cNvPr>
          <p:cNvSpPr>
            <a:spLocks noGrp="1"/>
          </p:cNvSpPr>
          <p:nvPr>
            <p:ph type="title"/>
          </p:nvPr>
        </p:nvSpPr>
        <p:spPr>
          <a:xfrm>
            <a:off x="839787" y="457200"/>
            <a:ext cx="9090692" cy="1600200"/>
          </a:xfrm>
        </p:spPr>
        <p:txBody>
          <a:bodyPr>
            <a:noAutofit/>
          </a:bodyPr>
          <a:lstStyle/>
          <a:p>
            <a:r>
              <a:rPr lang="en-US" sz="4400" dirty="0"/>
              <a:t>Gradient Descent</a:t>
            </a:r>
            <a:endParaRPr lang="en-GB" sz="4400" dirty="0"/>
          </a:p>
        </p:txBody>
      </p:sp>
      <mc:AlternateContent xmlns:mc="http://schemas.openxmlformats.org/markup-compatibility/2006" xmlns:a14="http://schemas.microsoft.com/office/drawing/2010/main">
        <mc:Choice Requires="a14">
          <p:sp>
            <p:nvSpPr>
              <p:cNvPr id="56" name="Text Placeholder 2">
                <a:extLst>
                  <a:ext uri="{FF2B5EF4-FFF2-40B4-BE49-F238E27FC236}">
                    <a16:creationId xmlns:a16="http://schemas.microsoft.com/office/drawing/2014/main" id="{27A78817-47EC-44F1-A8C5-9EB2C2575742}"/>
                  </a:ext>
                </a:extLst>
              </p:cNvPr>
              <p:cNvSpPr txBox="1">
                <a:spLocks/>
              </p:cNvSpPr>
              <p:nvPr/>
            </p:nvSpPr>
            <p:spPr>
              <a:xfrm>
                <a:off x="7334151" y="2441955"/>
                <a:ext cx="4755625" cy="105455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nSpc>
                    <a:spcPct val="100000"/>
                  </a:lnSpc>
                  <a:spcBef>
                    <a:spcPts val="0"/>
                  </a:spcBef>
                </a:pPr>
                <a:r>
                  <a:rPr lang="en-US" b="1" dirty="0"/>
                  <a:t>Task:</a:t>
                </a:r>
                <a:r>
                  <a:rPr lang="en-US" dirty="0"/>
                  <a:t> regression</a:t>
                </a:r>
              </a:p>
              <a:p>
                <a:pPr>
                  <a:lnSpc>
                    <a:spcPct val="100000"/>
                  </a:lnSpc>
                  <a:spcBef>
                    <a:spcPts val="0"/>
                  </a:spcBef>
                </a:pPr>
                <a:r>
                  <a:rPr lang="en-US" b="1" dirty="0"/>
                  <a:t>Training data:</a:t>
                </a:r>
                <a14:m>
                  <m:oMath xmlns:m="http://schemas.openxmlformats.org/officeDocument/2006/math">
                    <m:r>
                      <a:rPr lang="en-US" b="0" i="0" smtClean="0">
                        <a:latin typeface="Cambria Math" panose="02040503050406030204" pitchFamily="18" charset="0"/>
                      </a:rPr>
                      <m:t> </m:t>
                    </m:r>
                    <m:d>
                      <m:dPr>
                        <m:begChr m:val="⟨"/>
                        <m:endChr m:val="⟩"/>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a14:m>
                <a:r>
                  <a:rPr lang="en-US" dirty="0"/>
                  <a:t> pairs</a:t>
                </a:r>
              </a:p>
              <a:p>
                <a:pPr>
                  <a:lnSpc>
                    <a:spcPct val="100000"/>
                  </a:lnSpc>
                  <a:spcBef>
                    <a:spcPts val="0"/>
                  </a:spcBef>
                </a:pPr>
                <a:r>
                  <a:rPr lang="en-US" b="1" dirty="0"/>
                  <a:t>Model:</a:t>
                </a:r>
                <a:r>
                  <a:rPr lang="en-US" dirty="0"/>
                  <a:t> NN (1 feature, 1 hidden layer, 1 hidden node)</a:t>
                </a:r>
              </a:p>
              <a:p>
                <a:pPr>
                  <a:lnSpc>
                    <a:spcPct val="100000"/>
                  </a:lnSpc>
                  <a:spcBef>
                    <a:spcPts val="0"/>
                  </a:spcBef>
                </a:pPr>
                <a:r>
                  <a:rPr lang="en-US" b="1" dirty="0"/>
                  <a:t>Learnable parameters:</a:t>
                </a:r>
                <a:r>
                  <a:rPr lang="en-US" dirty="0"/>
                  <a:t> </a:t>
                </a: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r>
                          <m:rPr>
                            <m:nor/>
                          </m:rPr>
                          <a:rPr lang="en-CA" dirty="0"/>
                          <m:t> </m:t>
                        </m:r>
                      </m:e>
                    </m:d>
                  </m:oMath>
                </a14:m>
                <a:endParaRPr lang="en-US" dirty="0"/>
              </a:p>
            </p:txBody>
          </p:sp>
        </mc:Choice>
        <mc:Fallback xmlns="">
          <p:sp>
            <p:nvSpPr>
              <p:cNvPr id="56" name="Text Placeholder 2">
                <a:extLst>
                  <a:ext uri="{FF2B5EF4-FFF2-40B4-BE49-F238E27FC236}">
                    <a16:creationId xmlns:a16="http://schemas.microsoft.com/office/drawing/2014/main" id="{27A78817-47EC-44F1-A8C5-9EB2C2575742}"/>
                  </a:ext>
                </a:extLst>
              </p:cNvPr>
              <p:cNvSpPr txBox="1">
                <a:spLocks noRot="1" noChangeAspect="1" noMove="1" noResize="1" noEditPoints="1" noAdjustHandles="1" noChangeArrowheads="1" noChangeShapeType="1" noTextEdit="1"/>
              </p:cNvSpPr>
              <p:nvPr/>
            </p:nvSpPr>
            <p:spPr>
              <a:xfrm>
                <a:off x="7334151" y="2441955"/>
                <a:ext cx="4755625" cy="1054557"/>
              </a:xfrm>
              <a:prstGeom prst="rect">
                <a:avLst/>
              </a:prstGeom>
              <a:blipFill>
                <a:blip r:embed="rId3"/>
                <a:stretch>
                  <a:fillRect l="-641" t="-2312" b="-8092"/>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75EC9B79-3E6D-45EB-AEE9-E1ED05F632F9}"/>
                  </a:ext>
                </a:extLst>
              </p:cNvPr>
              <p:cNvSpPr/>
              <p:nvPr/>
            </p:nvSpPr>
            <p:spPr>
              <a:xfrm>
                <a:off x="839787" y="2419648"/>
                <a:ext cx="549587" cy="549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𝑥</m:t>
                      </m:r>
                    </m:oMath>
                  </m:oMathPara>
                </a14:m>
                <a:endParaRPr lang="en-CA" dirty="0">
                  <a:solidFill>
                    <a:schemeClr val="tx1"/>
                  </a:solidFill>
                </a:endParaRPr>
              </a:p>
            </p:txBody>
          </p:sp>
        </mc:Choice>
        <mc:Fallback xmlns="">
          <p:sp>
            <p:nvSpPr>
              <p:cNvPr id="16" name="Oval 15">
                <a:extLst>
                  <a:ext uri="{FF2B5EF4-FFF2-40B4-BE49-F238E27FC236}">
                    <a16:creationId xmlns:a16="http://schemas.microsoft.com/office/drawing/2014/main" id="{75EC9B79-3E6D-45EB-AEE9-E1ED05F632F9}"/>
                  </a:ext>
                </a:extLst>
              </p:cNvPr>
              <p:cNvSpPr>
                <a:spLocks noRot="1" noChangeAspect="1" noMove="1" noResize="1" noEditPoints="1" noAdjustHandles="1" noChangeArrowheads="1" noChangeShapeType="1" noTextEdit="1"/>
              </p:cNvSpPr>
              <p:nvPr/>
            </p:nvSpPr>
            <p:spPr>
              <a:xfrm>
                <a:off x="839787" y="2419648"/>
                <a:ext cx="549587" cy="549587"/>
              </a:xfrm>
              <a:prstGeom prst="ellipse">
                <a:avLst/>
              </a:prstGeom>
              <a:blipFill>
                <a:blip r:embed="rId4"/>
                <a:stretch>
                  <a:fillRect/>
                </a:stretch>
              </a:blipFill>
              <a:ln>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1" name="Oval 40">
                <a:extLst>
                  <a:ext uri="{FF2B5EF4-FFF2-40B4-BE49-F238E27FC236}">
                    <a16:creationId xmlns:a16="http://schemas.microsoft.com/office/drawing/2014/main" id="{C9E9A0D7-BA32-41B4-A6E4-8D12AB1C4021}"/>
                  </a:ext>
                </a:extLst>
              </p:cNvPr>
              <p:cNvSpPr/>
              <p:nvPr/>
            </p:nvSpPr>
            <p:spPr>
              <a:xfrm>
                <a:off x="2764133" y="2419647"/>
                <a:ext cx="549587" cy="549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1</m:t>
                          </m:r>
                        </m:sub>
                      </m:sSub>
                    </m:oMath>
                  </m:oMathPara>
                </a14:m>
                <a:endParaRPr lang="en-CA" dirty="0">
                  <a:solidFill>
                    <a:schemeClr val="tx1"/>
                  </a:solidFill>
                </a:endParaRPr>
              </a:p>
            </p:txBody>
          </p:sp>
        </mc:Choice>
        <mc:Fallback xmlns="">
          <p:sp>
            <p:nvSpPr>
              <p:cNvPr id="41" name="Oval 40">
                <a:extLst>
                  <a:ext uri="{FF2B5EF4-FFF2-40B4-BE49-F238E27FC236}">
                    <a16:creationId xmlns:a16="http://schemas.microsoft.com/office/drawing/2014/main" id="{C9E9A0D7-BA32-41B4-A6E4-8D12AB1C4021}"/>
                  </a:ext>
                </a:extLst>
              </p:cNvPr>
              <p:cNvSpPr>
                <a:spLocks noRot="1" noChangeAspect="1" noMove="1" noResize="1" noEditPoints="1" noAdjustHandles="1" noChangeArrowheads="1" noChangeShapeType="1" noTextEdit="1"/>
              </p:cNvSpPr>
              <p:nvPr/>
            </p:nvSpPr>
            <p:spPr>
              <a:xfrm>
                <a:off x="2764133" y="2419647"/>
                <a:ext cx="549587" cy="549587"/>
              </a:xfrm>
              <a:prstGeom prst="ellipse">
                <a:avLst/>
              </a:prstGeom>
              <a:blipFill>
                <a:blip r:embed="rId5"/>
                <a:stretch>
                  <a:fillRect/>
                </a:stretch>
              </a:blipFill>
              <a:ln>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3" name="Oval 42">
                <a:extLst>
                  <a:ext uri="{FF2B5EF4-FFF2-40B4-BE49-F238E27FC236}">
                    <a16:creationId xmlns:a16="http://schemas.microsoft.com/office/drawing/2014/main" id="{522CD8D2-2526-4169-9A39-C5A5CF59DE1B}"/>
                  </a:ext>
                </a:extLst>
              </p:cNvPr>
              <p:cNvSpPr/>
              <p:nvPr/>
            </p:nvSpPr>
            <p:spPr>
              <a:xfrm>
                <a:off x="4691444" y="2419647"/>
                <a:ext cx="549587" cy="549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2</m:t>
                          </m:r>
                        </m:sub>
                      </m:sSub>
                    </m:oMath>
                  </m:oMathPara>
                </a14:m>
                <a:endParaRPr lang="en-CA" dirty="0">
                  <a:solidFill>
                    <a:schemeClr val="tx1"/>
                  </a:solidFill>
                </a:endParaRPr>
              </a:p>
            </p:txBody>
          </p:sp>
        </mc:Choice>
        <mc:Fallback xmlns="">
          <p:sp>
            <p:nvSpPr>
              <p:cNvPr id="43" name="Oval 42">
                <a:extLst>
                  <a:ext uri="{FF2B5EF4-FFF2-40B4-BE49-F238E27FC236}">
                    <a16:creationId xmlns:a16="http://schemas.microsoft.com/office/drawing/2014/main" id="{522CD8D2-2526-4169-9A39-C5A5CF59DE1B}"/>
                  </a:ext>
                </a:extLst>
              </p:cNvPr>
              <p:cNvSpPr>
                <a:spLocks noRot="1" noChangeAspect="1" noMove="1" noResize="1" noEditPoints="1" noAdjustHandles="1" noChangeArrowheads="1" noChangeShapeType="1" noTextEdit="1"/>
              </p:cNvSpPr>
              <p:nvPr/>
            </p:nvSpPr>
            <p:spPr>
              <a:xfrm>
                <a:off x="4691444" y="2419647"/>
                <a:ext cx="549587" cy="549587"/>
              </a:xfrm>
              <a:prstGeom prst="ellipse">
                <a:avLst/>
              </a:prstGeom>
              <a:blipFill>
                <a:blip r:embed="rId6"/>
                <a:stretch>
                  <a:fillRect/>
                </a:stretch>
              </a:blipFill>
              <a:ln>
                <a:solidFill>
                  <a:schemeClr val="tx1"/>
                </a:solidFill>
              </a:ln>
            </p:spPr>
            <p:txBody>
              <a:bodyPr/>
              <a:lstStyle/>
              <a:p>
                <a:r>
                  <a:rPr lang="en-CA">
                    <a:noFill/>
                  </a:rPr>
                  <a:t> </a:t>
                </a:r>
              </a:p>
            </p:txBody>
          </p:sp>
        </mc:Fallback>
      </mc:AlternateContent>
      <p:cxnSp>
        <p:nvCxnSpPr>
          <p:cNvPr id="18" name="Straight Arrow Connector 17">
            <a:extLst>
              <a:ext uri="{FF2B5EF4-FFF2-40B4-BE49-F238E27FC236}">
                <a16:creationId xmlns:a16="http://schemas.microsoft.com/office/drawing/2014/main" id="{405EEAD8-F5DB-4822-BB44-F4C0F31B335E}"/>
              </a:ext>
            </a:extLst>
          </p:cNvPr>
          <p:cNvCxnSpPr>
            <a:stCxn id="16" idx="6"/>
            <a:endCxn id="41" idx="2"/>
          </p:cNvCxnSpPr>
          <p:nvPr/>
        </p:nvCxnSpPr>
        <p:spPr>
          <a:xfrm flipV="1">
            <a:off x="1389374" y="2694441"/>
            <a:ext cx="1374759" cy="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A1424AA-D684-41CA-9CD2-3201ACD07835}"/>
              </a:ext>
            </a:extLst>
          </p:cNvPr>
          <p:cNvCxnSpPr>
            <a:cxnSpLocks/>
            <a:stCxn id="41" idx="6"/>
            <a:endCxn id="43" idx="2"/>
          </p:cNvCxnSpPr>
          <p:nvPr/>
        </p:nvCxnSpPr>
        <p:spPr>
          <a:xfrm>
            <a:off x="3313720" y="2694441"/>
            <a:ext cx="137772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Oval 47">
                <a:extLst>
                  <a:ext uri="{FF2B5EF4-FFF2-40B4-BE49-F238E27FC236}">
                    <a16:creationId xmlns:a16="http://schemas.microsoft.com/office/drawing/2014/main" id="{B5FC4A5B-31A0-4D5D-8ECE-7644F0EC8CF3}"/>
                  </a:ext>
                </a:extLst>
              </p:cNvPr>
              <p:cNvSpPr/>
              <p:nvPr/>
            </p:nvSpPr>
            <p:spPr>
              <a:xfrm>
                <a:off x="6615788" y="2823052"/>
                <a:ext cx="549587" cy="549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𝑙</m:t>
                      </m:r>
                    </m:oMath>
                  </m:oMathPara>
                </a14:m>
                <a:endParaRPr lang="en-CA" dirty="0">
                  <a:solidFill>
                    <a:schemeClr val="tx1"/>
                  </a:solidFill>
                </a:endParaRPr>
              </a:p>
            </p:txBody>
          </p:sp>
        </mc:Choice>
        <mc:Fallback xmlns="">
          <p:sp>
            <p:nvSpPr>
              <p:cNvPr id="48" name="Oval 47">
                <a:extLst>
                  <a:ext uri="{FF2B5EF4-FFF2-40B4-BE49-F238E27FC236}">
                    <a16:creationId xmlns:a16="http://schemas.microsoft.com/office/drawing/2014/main" id="{B5FC4A5B-31A0-4D5D-8ECE-7644F0EC8CF3}"/>
                  </a:ext>
                </a:extLst>
              </p:cNvPr>
              <p:cNvSpPr>
                <a:spLocks noRot="1" noChangeAspect="1" noMove="1" noResize="1" noEditPoints="1" noAdjustHandles="1" noChangeArrowheads="1" noChangeShapeType="1" noTextEdit="1"/>
              </p:cNvSpPr>
              <p:nvPr/>
            </p:nvSpPr>
            <p:spPr>
              <a:xfrm>
                <a:off x="6615788" y="2823052"/>
                <a:ext cx="549587" cy="549587"/>
              </a:xfrm>
              <a:prstGeom prst="ellipse">
                <a:avLst/>
              </a:prstGeom>
              <a:blipFill>
                <a:blip r:embed="rId7"/>
                <a:stretch>
                  <a:fillRect/>
                </a:stretch>
              </a:blipFill>
              <a:ln>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602C1A7E-817E-4BCA-92A0-DAA402BCF1A5}"/>
                  </a:ext>
                </a:extLst>
              </p:cNvPr>
              <p:cNvSpPr/>
              <p:nvPr/>
            </p:nvSpPr>
            <p:spPr>
              <a:xfrm>
                <a:off x="1411339" y="2419647"/>
                <a:ext cx="1327864"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𝑡𝑎𝑛h</m:t>
                      </m:r>
                      <m:d>
                        <m:dPr>
                          <m:ctrlPr>
                            <a:rPr lang="en-US" sz="1200" b="0" i="1" smtClean="0">
                              <a:solidFill>
                                <a:schemeClr val="tx1"/>
                              </a:solidFill>
                              <a:latin typeface="Cambria Math" panose="02040503050406030204" pitchFamily="18" charset="0"/>
                            </a:rPr>
                          </m:ctrlPr>
                        </m:dPr>
                        <m:e>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𝑤</m:t>
                              </m:r>
                            </m:e>
                            <m:sub>
                              <m:r>
                                <a:rPr lang="en-US" sz="1200" b="0" i="1" smtClean="0">
                                  <a:solidFill>
                                    <a:schemeClr val="tx1"/>
                                  </a:solidFill>
                                  <a:latin typeface="Cambria Math" panose="02040503050406030204" pitchFamily="18" charset="0"/>
                                </a:rPr>
                                <m:t>1</m:t>
                              </m:r>
                            </m:sub>
                          </m:sSub>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𝑥</m:t>
                          </m:r>
                          <m:r>
                            <a:rPr lang="en-US" sz="1200" b="0" i="1" smtClean="0">
                              <a:solidFill>
                                <a:schemeClr val="tx1"/>
                              </a:solidFill>
                              <a:latin typeface="Cambria Math" panose="02040503050406030204" pitchFamily="18" charset="0"/>
                            </a:rPr>
                            <m: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𝑏</m:t>
                              </m:r>
                            </m:e>
                            <m:sub>
                              <m:r>
                                <a:rPr lang="en-US" sz="1200" b="0" i="1" smtClean="0">
                                  <a:solidFill>
                                    <a:schemeClr val="tx1"/>
                                  </a:solidFill>
                                  <a:latin typeface="Cambria Math" panose="02040503050406030204" pitchFamily="18" charset="0"/>
                                </a:rPr>
                                <m:t>1</m:t>
                              </m:r>
                            </m:sub>
                          </m:sSub>
                        </m:e>
                      </m:d>
                    </m:oMath>
                  </m:oMathPara>
                </a14:m>
                <a:endParaRPr lang="en-CA" sz="1200" dirty="0"/>
              </a:p>
            </p:txBody>
          </p:sp>
        </mc:Choice>
        <mc:Fallback xmlns="">
          <p:sp>
            <p:nvSpPr>
              <p:cNvPr id="23" name="Rectangle 22">
                <a:extLst>
                  <a:ext uri="{FF2B5EF4-FFF2-40B4-BE49-F238E27FC236}">
                    <a16:creationId xmlns:a16="http://schemas.microsoft.com/office/drawing/2014/main" id="{602C1A7E-817E-4BCA-92A0-DAA402BCF1A5}"/>
                  </a:ext>
                </a:extLst>
              </p:cNvPr>
              <p:cNvSpPr>
                <a:spLocks noRot="1" noChangeAspect="1" noMove="1" noResize="1" noEditPoints="1" noAdjustHandles="1" noChangeArrowheads="1" noChangeShapeType="1" noTextEdit="1"/>
              </p:cNvSpPr>
              <p:nvPr/>
            </p:nvSpPr>
            <p:spPr>
              <a:xfrm>
                <a:off x="1411339" y="2419647"/>
                <a:ext cx="1327864" cy="276999"/>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671C08D7-13AF-426B-8522-8A97E98BE591}"/>
                  </a:ext>
                </a:extLst>
              </p:cNvPr>
              <p:cNvSpPr/>
              <p:nvPr/>
            </p:nvSpPr>
            <p:spPr>
              <a:xfrm>
                <a:off x="5399640" y="2715955"/>
                <a:ext cx="11858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0" i="1" smtClean="0">
                              <a:solidFill>
                                <a:schemeClr val="tx1"/>
                              </a:solidFill>
                              <a:latin typeface="Cambria Math" panose="02040503050406030204" pitchFamily="18" charset="0"/>
                            </a:rPr>
                          </m:ctrlPr>
                        </m:sSupPr>
                        <m:e>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𝑦</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2</m:t>
                                  </m:r>
                                </m:sub>
                              </m:sSub>
                            </m:e>
                          </m:d>
                        </m:e>
                        <m:sup>
                          <m:r>
                            <a:rPr lang="en-US" b="0" i="1" smtClean="0">
                              <a:solidFill>
                                <a:schemeClr val="tx1"/>
                              </a:solidFill>
                              <a:latin typeface="Cambria Math" panose="02040503050406030204" pitchFamily="18" charset="0"/>
                            </a:rPr>
                            <m:t>2</m:t>
                          </m:r>
                        </m:sup>
                      </m:sSup>
                    </m:oMath>
                  </m:oMathPara>
                </a14:m>
                <a:endParaRPr lang="en-CA" dirty="0"/>
              </a:p>
            </p:txBody>
          </p:sp>
        </mc:Choice>
        <mc:Fallback xmlns="">
          <p:sp>
            <p:nvSpPr>
              <p:cNvPr id="54" name="Rectangle 53">
                <a:extLst>
                  <a:ext uri="{FF2B5EF4-FFF2-40B4-BE49-F238E27FC236}">
                    <a16:creationId xmlns:a16="http://schemas.microsoft.com/office/drawing/2014/main" id="{671C08D7-13AF-426B-8522-8A97E98BE591}"/>
                  </a:ext>
                </a:extLst>
              </p:cNvPr>
              <p:cNvSpPr>
                <a:spLocks noRot="1" noChangeAspect="1" noMove="1" noResize="1" noEditPoints="1" noAdjustHandles="1" noChangeArrowheads="1" noChangeShapeType="1" noTextEdit="1"/>
              </p:cNvSpPr>
              <p:nvPr/>
            </p:nvSpPr>
            <p:spPr>
              <a:xfrm>
                <a:off x="5399640" y="2715955"/>
                <a:ext cx="1185837" cy="369332"/>
              </a:xfrm>
              <a:prstGeom prst="rect">
                <a:avLst/>
              </a:prstGeom>
              <a:blipFill>
                <a:blip r:embed="rId9"/>
                <a:stretch>
                  <a:fillRect b="-1000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5012FE5F-7900-4AF5-A295-60F59465B85B}"/>
                  </a:ext>
                </a:extLst>
              </p:cNvPr>
              <p:cNvSpPr/>
              <p:nvPr/>
            </p:nvSpPr>
            <p:spPr>
              <a:xfrm>
                <a:off x="4691443" y="3198031"/>
                <a:ext cx="549587" cy="549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𝑦</m:t>
                      </m:r>
                    </m:oMath>
                  </m:oMathPara>
                </a14:m>
                <a:endParaRPr lang="en-CA" dirty="0">
                  <a:solidFill>
                    <a:schemeClr val="tx1"/>
                  </a:solidFill>
                </a:endParaRPr>
              </a:p>
            </p:txBody>
          </p:sp>
        </mc:Choice>
        <mc:Fallback xmlns="">
          <p:sp>
            <p:nvSpPr>
              <p:cNvPr id="15" name="Oval 14">
                <a:extLst>
                  <a:ext uri="{FF2B5EF4-FFF2-40B4-BE49-F238E27FC236}">
                    <a16:creationId xmlns:a16="http://schemas.microsoft.com/office/drawing/2014/main" id="{5012FE5F-7900-4AF5-A295-60F59465B85B}"/>
                  </a:ext>
                </a:extLst>
              </p:cNvPr>
              <p:cNvSpPr>
                <a:spLocks noRot="1" noChangeAspect="1" noMove="1" noResize="1" noEditPoints="1" noAdjustHandles="1" noChangeArrowheads="1" noChangeShapeType="1" noTextEdit="1"/>
              </p:cNvSpPr>
              <p:nvPr/>
            </p:nvSpPr>
            <p:spPr>
              <a:xfrm>
                <a:off x="4691443" y="3198031"/>
                <a:ext cx="549587" cy="549587"/>
              </a:xfrm>
              <a:prstGeom prst="ellipse">
                <a:avLst/>
              </a:prstGeom>
              <a:blipFill>
                <a:blip r:embed="rId10"/>
                <a:stretch>
                  <a:fillRect/>
                </a:stretch>
              </a:blipFill>
              <a:ln>
                <a:solidFill>
                  <a:schemeClr val="tx1"/>
                </a:solidFill>
              </a:ln>
            </p:spPr>
            <p:txBody>
              <a:bodyPr/>
              <a:lstStyle/>
              <a:p>
                <a:r>
                  <a:rPr lang="en-CA">
                    <a:noFill/>
                  </a:rPr>
                  <a:t> </a:t>
                </a:r>
              </a:p>
            </p:txBody>
          </p:sp>
        </mc:Fallback>
      </mc:AlternateContent>
      <p:cxnSp>
        <p:nvCxnSpPr>
          <p:cNvPr id="4" name="Connector: Elbow 3">
            <a:extLst>
              <a:ext uri="{FF2B5EF4-FFF2-40B4-BE49-F238E27FC236}">
                <a16:creationId xmlns:a16="http://schemas.microsoft.com/office/drawing/2014/main" id="{D6BE4819-EB41-4A73-93F2-A76087B18FDF}"/>
              </a:ext>
            </a:extLst>
          </p:cNvPr>
          <p:cNvCxnSpPr>
            <a:stCxn id="43" idx="6"/>
            <a:endCxn id="48" idx="2"/>
          </p:cNvCxnSpPr>
          <p:nvPr/>
        </p:nvCxnSpPr>
        <p:spPr>
          <a:xfrm>
            <a:off x="5241031" y="2694441"/>
            <a:ext cx="1374757" cy="403405"/>
          </a:xfrm>
          <a:prstGeom prst="bentConnector3">
            <a:avLst>
              <a:gd name="adj1" fmla="val 9678"/>
            </a:avLst>
          </a:prstGeom>
          <a:ln w="1270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87017805-049A-4E75-9D4F-76A9B503351C}"/>
              </a:ext>
            </a:extLst>
          </p:cNvPr>
          <p:cNvCxnSpPr>
            <a:cxnSpLocks/>
            <a:stCxn id="15" idx="6"/>
            <a:endCxn id="48" idx="2"/>
          </p:cNvCxnSpPr>
          <p:nvPr/>
        </p:nvCxnSpPr>
        <p:spPr>
          <a:xfrm flipV="1">
            <a:off x="5241030" y="3097846"/>
            <a:ext cx="1374758" cy="374979"/>
          </a:xfrm>
          <a:prstGeom prst="bentConnector3">
            <a:avLst>
              <a:gd name="adj1" fmla="val 9678"/>
            </a:avLst>
          </a:prstGeom>
          <a:ln w="1270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110F10B5-0905-4F96-BF6A-A5CE6FF1933E}"/>
                  </a:ext>
                </a:extLst>
              </p:cNvPr>
              <p:cNvSpPr/>
              <p:nvPr/>
            </p:nvSpPr>
            <p:spPr>
              <a:xfrm>
                <a:off x="3336147" y="2416340"/>
                <a:ext cx="1429430"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𝑡𝑎𝑛h</m:t>
                      </m:r>
                      <m:d>
                        <m:dPr>
                          <m:ctrlPr>
                            <a:rPr lang="en-US" sz="1200" b="0" i="1" smtClean="0">
                              <a:solidFill>
                                <a:schemeClr val="tx1"/>
                              </a:solidFill>
                              <a:latin typeface="Cambria Math" panose="02040503050406030204" pitchFamily="18" charset="0"/>
                            </a:rPr>
                          </m:ctrlPr>
                        </m:dPr>
                        <m:e>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𝑤</m:t>
                              </m:r>
                            </m:e>
                            <m:sub>
                              <m:r>
                                <a:rPr lang="en-US" sz="1200" b="0" i="1" smtClean="0">
                                  <a:solidFill>
                                    <a:schemeClr val="tx1"/>
                                  </a:solidFill>
                                  <a:latin typeface="Cambria Math" panose="02040503050406030204" pitchFamily="18" charset="0"/>
                                </a:rPr>
                                <m:t>2</m:t>
                              </m:r>
                            </m:sub>
                          </m:sSub>
                          <m:r>
                            <a:rPr lang="en-US" sz="1200" b="0" i="1" smtClean="0">
                              <a:solidFill>
                                <a:schemeClr val="tx1"/>
                              </a:solidFill>
                              <a:latin typeface="Cambria Math" panose="02040503050406030204" pitchFamily="18" charset="0"/>
                            </a:rPr>
                            <m: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𝑦</m:t>
                              </m:r>
                            </m:e>
                            <m:sub>
                              <m:r>
                                <a:rPr lang="en-US" sz="1200" b="0" i="1" smtClean="0">
                                  <a:solidFill>
                                    <a:schemeClr val="tx1"/>
                                  </a:solidFill>
                                  <a:latin typeface="Cambria Math" panose="02040503050406030204" pitchFamily="18" charset="0"/>
                                </a:rPr>
                                <m:t>1</m:t>
                              </m:r>
                            </m:sub>
                          </m:sSub>
                          <m:r>
                            <a:rPr lang="en-US" sz="1200" b="0" i="1" smtClean="0">
                              <a:solidFill>
                                <a:schemeClr val="tx1"/>
                              </a:solidFill>
                              <a:latin typeface="Cambria Math" panose="02040503050406030204" pitchFamily="18" charset="0"/>
                            </a:rPr>
                            <m: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𝑏</m:t>
                              </m:r>
                            </m:e>
                            <m:sub>
                              <m:r>
                                <a:rPr lang="en-US" sz="1200" b="0" i="1" smtClean="0">
                                  <a:solidFill>
                                    <a:schemeClr val="tx1"/>
                                  </a:solidFill>
                                  <a:latin typeface="Cambria Math" panose="02040503050406030204" pitchFamily="18" charset="0"/>
                                </a:rPr>
                                <m:t>2</m:t>
                              </m:r>
                            </m:sub>
                          </m:sSub>
                        </m:e>
                      </m:d>
                    </m:oMath>
                  </m:oMathPara>
                </a14:m>
                <a:endParaRPr lang="en-CA" sz="1200" dirty="0"/>
              </a:p>
            </p:txBody>
          </p:sp>
        </mc:Choice>
        <mc:Fallback xmlns="">
          <p:sp>
            <p:nvSpPr>
              <p:cNvPr id="25" name="Rectangle 24">
                <a:extLst>
                  <a:ext uri="{FF2B5EF4-FFF2-40B4-BE49-F238E27FC236}">
                    <a16:creationId xmlns:a16="http://schemas.microsoft.com/office/drawing/2014/main" id="{110F10B5-0905-4F96-BF6A-A5CE6FF1933E}"/>
                  </a:ext>
                </a:extLst>
              </p:cNvPr>
              <p:cNvSpPr>
                <a:spLocks noRot="1" noChangeAspect="1" noMove="1" noResize="1" noEditPoints="1" noAdjustHandles="1" noChangeArrowheads="1" noChangeShapeType="1" noTextEdit="1"/>
              </p:cNvSpPr>
              <p:nvPr/>
            </p:nvSpPr>
            <p:spPr>
              <a:xfrm>
                <a:off x="3336147" y="2416340"/>
                <a:ext cx="1429430" cy="276999"/>
              </a:xfrm>
              <a:prstGeom prst="rect">
                <a:avLst/>
              </a:prstGeom>
              <a:blipFill>
                <a:blip r:embed="rId11"/>
                <a:stretch>
                  <a:fillRect/>
                </a:stretch>
              </a:blipFill>
            </p:spPr>
            <p:txBody>
              <a:bodyPr/>
              <a:lstStyle/>
              <a:p>
                <a:r>
                  <a:rPr lang="en-CA">
                    <a:noFill/>
                  </a:rPr>
                  <a:t> </a:t>
                </a:r>
              </a:p>
            </p:txBody>
          </p:sp>
        </mc:Fallback>
      </mc:AlternateContent>
      <p:sp>
        <p:nvSpPr>
          <p:cNvPr id="11" name="Rectangle 10">
            <a:extLst>
              <a:ext uri="{FF2B5EF4-FFF2-40B4-BE49-F238E27FC236}">
                <a16:creationId xmlns:a16="http://schemas.microsoft.com/office/drawing/2014/main" id="{ED1148CD-2CF2-4381-B283-71940E4758F8}"/>
              </a:ext>
            </a:extLst>
          </p:cNvPr>
          <p:cNvSpPr/>
          <p:nvPr/>
        </p:nvSpPr>
        <p:spPr>
          <a:xfrm>
            <a:off x="9463437" y="6173493"/>
            <a:ext cx="1387111" cy="369332"/>
          </a:xfrm>
          <a:prstGeom prst="rect">
            <a:avLst/>
          </a:prstGeom>
        </p:spPr>
        <p:txBody>
          <a:bodyPr wrap="none">
            <a:spAutoFit/>
          </a:bodyPr>
          <a:lstStyle/>
          <a:p>
            <a:r>
              <a:rPr lang="en-US" dirty="0"/>
              <a:t>…and repeat</a:t>
            </a:r>
            <a:endParaRPr lang="en-CA" dirty="0"/>
          </a:p>
        </p:txBody>
      </p:sp>
    </p:spTree>
    <p:extLst>
      <p:ext uri="{BB962C8B-B14F-4D97-AF65-F5344CB8AC3E}">
        <p14:creationId xmlns:p14="http://schemas.microsoft.com/office/powerpoint/2010/main" val="2670943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Placeholder 2"/>
              <p:cNvSpPr>
                <a:spLocks noGrp="1"/>
              </p:cNvSpPr>
              <p:nvPr>
                <p:ph type="body" sz="half" idx="2"/>
              </p:nvPr>
            </p:nvSpPr>
            <p:spPr>
              <a:xfrm>
                <a:off x="839788" y="3976414"/>
                <a:ext cx="10431495" cy="2784458"/>
              </a:xfrm>
            </p:spPr>
            <p:txBody>
              <a:bodyPr>
                <a:noAutofit/>
              </a:bodyPr>
              <a:lstStyle/>
              <a:p>
                <a:pPr>
                  <a:lnSpc>
                    <a:spcPct val="100000"/>
                  </a:lnSpc>
                  <a:spcBef>
                    <a:spcPts val="1800"/>
                  </a:spcBef>
                </a:pPr>
                <a:r>
                  <a:rPr lang="en-US" b="1" dirty="0"/>
                  <a:t>Goal: </a:t>
                </a:r>
                <a:r>
                  <a:rPr lang="en-US" dirty="0"/>
                  <a:t>iteratively update the learnable parameters such that the loss </a:t>
                </a:r>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 </m:t>
                    </m:r>
                  </m:oMath>
                </a14:m>
                <a:r>
                  <a:rPr lang="en-US" dirty="0"/>
                  <a:t>is minimized</a:t>
                </a:r>
              </a:p>
              <a:p>
                <a:pPr>
                  <a:lnSpc>
                    <a:spcPct val="100000"/>
                  </a:lnSpc>
                  <a:spcBef>
                    <a:spcPts val="1800"/>
                  </a:spcBef>
                  <a:spcAft>
                    <a:spcPts val="1200"/>
                  </a:spcAft>
                </a:pPr>
                <a:r>
                  <a:rPr lang="en-US" dirty="0"/>
                  <a:t>Compute the gradient of the loss </a:t>
                </a:r>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 </m:t>
                    </m:r>
                  </m:oMath>
                </a14:m>
                <a:r>
                  <a:rPr lang="en-US" i="1" dirty="0" err="1"/>
                  <a:t>w.r.t.</a:t>
                </a:r>
                <a:r>
                  <a:rPr lang="en-US" i="1" dirty="0"/>
                  <a:t> </a:t>
                </a:r>
                <a:r>
                  <a:rPr lang="en-US" dirty="0"/>
                  <a:t>each parameter (e.g.,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𝑤</m:t>
                        </m:r>
                      </m:e>
                      <m:sub>
                        <m:r>
                          <a:rPr lang="en-US" b="0" i="1" smtClean="0">
                            <a:solidFill>
                              <a:schemeClr val="tx1"/>
                            </a:solidFill>
                            <a:latin typeface="Cambria Math" panose="02040503050406030204" pitchFamily="18" charset="0"/>
                          </a:rPr>
                          <m:t>1</m:t>
                        </m:r>
                      </m:sub>
                    </m:sSub>
                  </m:oMath>
                </a14:m>
                <a:r>
                  <a:rPr lang="en-US" dirty="0"/>
                  <a:t>)</a:t>
                </a:r>
              </a:p>
              <a:p>
                <a:pPr>
                  <a:lnSpc>
                    <a:spcPct val="100000"/>
                  </a:lnSpc>
                  <a:spcBef>
                    <a:spcPts val="1800"/>
                  </a:spcBef>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𝑙</m:t>
                          </m:r>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𝑦</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2</m:t>
                                  </m:r>
                                </m:sub>
                              </m:sSub>
                            </m:e>
                          </m:d>
                        </m:e>
                      </m:d>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𝑡𝑎𝑛h</m:t>
                                  </m:r>
                                </m:e>
                                <m:sup>
                                  <m:r>
                                    <a:rPr lang="en-US" b="0" i="1" smtClean="0">
                                      <a:latin typeface="Cambria Math" panose="02040503050406030204" pitchFamily="18" charset="0"/>
                                      <a:ea typeface="Cambria Math" panose="02040503050406030204" pitchFamily="18" charset="0"/>
                                    </a:rPr>
                                    <m:t>2</m:t>
                                  </m:r>
                                </m:sup>
                              </m:sSup>
                              <m:d>
                                <m:dPr>
                                  <m:ctrlPr>
                                    <a:rPr lang="en-US" b="0" i="1" smtClean="0">
                                      <a:latin typeface="Cambria Math" panose="02040503050406030204" pitchFamily="18" charset="0"/>
                                      <a:ea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𝑤</m:t>
                                      </m:r>
                                    </m:e>
                                    <m:sub>
                                      <m:r>
                                        <a:rPr lang="en-US" b="0" i="1" smtClean="0">
                                          <a:solidFill>
                                            <a:schemeClr val="tx1"/>
                                          </a:solidFill>
                                          <a:latin typeface="Cambria Math" panose="02040503050406030204" pitchFamily="18" charset="0"/>
                                        </a:rPr>
                                        <m:t>2</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𝑏</m:t>
                                      </m:r>
                                    </m:e>
                                    <m:sub>
                                      <m:r>
                                        <a:rPr lang="en-US" b="0" i="1" smtClean="0">
                                          <a:solidFill>
                                            <a:schemeClr val="tx1"/>
                                          </a:solidFill>
                                          <a:latin typeface="Cambria Math" panose="02040503050406030204" pitchFamily="18" charset="0"/>
                                        </a:rPr>
                                        <m:t>2</m:t>
                                      </m:r>
                                    </m:sub>
                                  </m:sSub>
                                </m:e>
                              </m:d>
                            </m:e>
                          </m:d>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𝑤</m:t>
                              </m:r>
                            </m:e>
                            <m:sub>
                              <m:r>
                                <a:rPr lang="en-US" b="0" i="1" smtClean="0">
                                  <a:latin typeface="Cambria Math" panose="02040503050406030204" pitchFamily="18" charset="0"/>
                                </a:rPr>
                                <m:t>2</m:t>
                              </m:r>
                            </m:sub>
                          </m:sSub>
                        </m:e>
                      </m:d>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𝑡𝑎𝑛h</m:t>
                                  </m:r>
                                </m:e>
                                <m:sup>
                                  <m:r>
                                    <a:rPr lang="en-US" b="0" i="1" smtClean="0">
                                      <a:latin typeface="Cambria Math" panose="02040503050406030204" pitchFamily="18" charset="0"/>
                                      <a:ea typeface="Cambria Math" panose="02040503050406030204" pitchFamily="18" charset="0"/>
                                    </a:rPr>
                                    <m:t>2</m:t>
                                  </m:r>
                                </m:sup>
                              </m:sSup>
                              <m:d>
                                <m:dPr>
                                  <m:ctrlPr>
                                    <a:rPr lang="en-US" b="0" i="1" smtClean="0">
                                      <a:latin typeface="Cambria Math" panose="02040503050406030204" pitchFamily="18" charset="0"/>
                                      <a:ea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𝑤</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𝑏</m:t>
                                      </m:r>
                                    </m:e>
                                    <m:sub>
                                      <m:r>
                                        <a:rPr lang="en-US" b="0" i="1" smtClean="0">
                                          <a:solidFill>
                                            <a:schemeClr val="tx1"/>
                                          </a:solidFill>
                                          <a:latin typeface="Cambria Math" panose="02040503050406030204" pitchFamily="18" charset="0"/>
                                        </a:rPr>
                                        <m:t>1</m:t>
                                      </m:r>
                                    </m:sub>
                                  </m:sSub>
                                </m:e>
                              </m:d>
                            </m:e>
                          </m:d>
                          <m:r>
                            <a:rPr lang="en-US" b="0" i="1" smtClean="0">
                              <a:solidFill>
                                <a:schemeClr val="tx1"/>
                              </a:solidFill>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e>
                      </m:d>
                    </m:oMath>
                  </m:oMathPara>
                </a14:m>
                <a:endParaRPr lang="en-US" dirty="0"/>
              </a:p>
              <a:p>
                <a:pPr>
                  <a:lnSpc>
                    <a:spcPct val="100000"/>
                  </a:lnSpc>
                  <a:spcBef>
                    <a:spcPts val="1800"/>
                  </a:spcBef>
                  <a:spcAft>
                    <a:spcPts val="1200"/>
                  </a:spcAft>
                </a:pPr>
                <a:r>
                  <a:rPr lang="en-US" dirty="0"/>
                  <a:t>Update the parameter value based on the gradient with </a:t>
                </a:r>
                <a14:m>
                  <m:oMath xmlns:m="http://schemas.openxmlformats.org/officeDocument/2006/math">
                    <m:r>
                      <a:rPr lang="en-US" b="0" i="1" smtClean="0">
                        <a:latin typeface="Cambria Math" panose="02040503050406030204" pitchFamily="18" charset="0"/>
                        <a:ea typeface="Cambria Math" panose="02040503050406030204" pitchFamily="18" charset="0"/>
                      </a:rPr>
                      <m:t>𝜂</m:t>
                    </m:r>
                  </m:oMath>
                </a14:m>
                <a:r>
                  <a:rPr lang="en-US" dirty="0"/>
                  <a:t> as the learning rate</a:t>
                </a:r>
              </a:p>
              <a:p>
                <a:pPr>
                  <a:lnSpc>
                    <a:spcPct val="100000"/>
                  </a:lnSpc>
                  <a:spcBef>
                    <a:spcPts val="1800"/>
                  </a:spcBef>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1</m:t>
                          </m:r>
                        </m:sub>
                        <m:sup>
                          <m:r>
                            <a:rPr lang="en-US" b="0" i="1" smtClean="0">
                              <a:latin typeface="Cambria Math" panose="02040503050406030204" pitchFamily="18" charset="0"/>
                            </a:rPr>
                            <m:t>𝑛𝑒𝑤</m:t>
                          </m:r>
                        </m:sup>
                      </m:sSubSup>
                      <m:r>
                        <a:rPr lang="en-US" b="0" i="1" smtClean="0">
                          <a:latin typeface="Cambria Math" panose="02040503050406030204" pitchFamily="18" charset="0"/>
                        </a:rPr>
                        <m:t>=</m:t>
                      </m:r>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1</m:t>
                          </m:r>
                        </m:sub>
                        <m:sup>
                          <m:r>
                            <a:rPr lang="en-US" b="0" i="1" smtClean="0">
                              <a:latin typeface="Cambria Math" panose="02040503050406030204" pitchFamily="18" charset="0"/>
                            </a:rPr>
                            <m:t>𝑜𝑙𝑑</m:t>
                          </m:r>
                        </m:sup>
                      </m:sSub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𝑙</m:t>
                          </m:r>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den>
                      </m:f>
                    </m:oMath>
                  </m:oMathPara>
                </a14:m>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half" idx="2"/>
              </p:nvPr>
            </p:nvSpPr>
            <p:spPr>
              <a:xfrm>
                <a:off x="839788" y="3976414"/>
                <a:ext cx="10431495" cy="2784458"/>
              </a:xfrm>
              <a:blipFill>
                <a:blip r:embed="rId2"/>
                <a:stretch>
                  <a:fillRect l="-351" t="-875"/>
                </a:stretch>
              </a:blipFill>
            </p:spPr>
            <p:txBody>
              <a:bodyPr/>
              <a:lstStyle/>
              <a:p>
                <a:r>
                  <a:rPr lang="en-CA">
                    <a:noFill/>
                  </a:rPr>
                  <a:t> </a:t>
                </a:r>
              </a:p>
            </p:txBody>
          </p:sp>
        </mc:Fallback>
      </mc:AlternateContent>
      <p:sp>
        <p:nvSpPr>
          <p:cNvPr id="39" name="Title 219">
            <a:extLst>
              <a:ext uri="{FF2B5EF4-FFF2-40B4-BE49-F238E27FC236}">
                <a16:creationId xmlns:a16="http://schemas.microsoft.com/office/drawing/2014/main" id="{8821680C-6E6C-4B2D-BDC8-F084F12A8ABB}"/>
              </a:ext>
            </a:extLst>
          </p:cNvPr>
          <p:cNvSpPr>
            <a:spLocks noGrp="1"/>
          </p:cNvSpPr>
          <p:nvPr>
            <p:ph type="title"/>
          </p:nvPr>
        </p:nvSpPr>
        <p:spPr>
          <a:xfrm>
            <a:off x="839787" y="457200"/>
            <a:ext cx="9090692" cy="1600200"/>
          </a:xfrm>
        </p:spPr>
        <p:txBody>
          <a:bodyPr>
            <a:noAutofit/>
          </a:bodyPr>
          <a:lstStyle/>
          <a:p>
            <a:r>
              <a:rPr lang="en-US" sz="4400" dirty="0"/>
              <a:t>Gradient Descent</a:t>
            </a:r>
            <a:endParaRPr lang="en-GB" sz="4400" dirty="0"/>
          </a:p>
        </p:txBody>
      </p:sp>
      <mc:AlternateContent xmlns:mc="http://schemas.openxmlformats.org/markup-compatibility/2006" xmlns:a14="http://schemas.microsoft.com/office/drawing/2010/main">
        <mc:Choice Requires="a14">
          <p:sp>
            <p:nvSpPr>
              <p:cNvPr id="56" name="Text Placeholder 2">
                <a:extLst>
                  <a:ext uri="{FF2B5EF4-FFF2-40B4-BE49-F238E27FC236}">
                    <a16:creationId xmlns:a16="http://schemas.microsoft.com/office/drawing/2014/main" id="{27A78817-47EC-44F1-A8C5-9EB2C2575742}"/>
                  </a:ext>
                </a:extLst>
              </p:cNvPr>
              <p:cNvSpPr txBox="1">
                <a:spLocks/>
              </p:cNvSpPr>
              <p:nvPr/>
            </p:nvSpPr>
            <p:spPr>
              <a:xfrm>
                <a:off x="7334151" y="2441955"/>
                <a:ext cx="4755625" cy="105455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nSpc>
                    <a:spcPct val="100000"/>
                  </a:lnSpc>
                  <a:spcBef>
                    <a:spcPts val="0"/>
                  </a:spcBef>
                </a:pPr>
                <a:r>
                  <a:rPr lang="en-US" b="1" dirty="0"/>
                  <a:t>Task:</a:t>
                </a:r>
                <a:r>
                  <a:rPr lang="en-US" dirty="0"/>
                  <a:t> regression</a:t>
                </a:r>
              </a:p>
              <a:p>
                <a:pPr>
                  <a:lnSpc>
                    <a:spcPct val="100000"/>
                  </a:lnSpc>
                  <a:spcBef>
                    <a:spcPts val="0"/>
                  </a:spcBef>
                </a:pPr>
                <a:r>
                  <a:rPr lang="en-US" b="1" dirty="0"/>
                  <a:t>Training data:</a:t>
                </a:r>
                <a14:m>
                  <m:oMath xmlns:m="http://schemas.openxmlformats.org/officeDocument/2006/math">
                    <m:r>
                      <a:rPr lang="en-US" b="0" i="0" smtClean="0">
                        <a:latin typeface="Cambria Math" panose="02040503050406030204" pitchFamily="18" charset="0"/>
                      </a:rPr>
                      <m:t> </m:t>
                    </m:r>
                    <m:d>
                      <m:dPr>
                        <m:begChr m:val="⟨"/>
                        <m:endChr m:val="⟩"/>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a14:m>
                <a:r>
                  <a:rPr lang="en-US" dirty="0"/>
                  <a:t> pairs</a:t>
                </a:r>
              </a:p>
              <a:p>
                <a:pPr>
                  <a:lnSpc>
                    <a:spcPct val="100000"/>
                  </a:lnSpc>
                  <a:spcBef>
                    <a:spcPts val="0"/>
                  </a:spcBef>
                </a:pPr>
                <a:r>
                  <a:rPr lang="en-US" b="1" dirty="0"/>
                  <a:t>Model:</a:t>
                </a:r>
                <a:r>
                  <a:rPr lang="en-US" dirty="0"/>
                  <a:t> NN (1 feature, 1 hidden layer, 1 hidden node)</a:t>
                </a:r>
              </a:p>
              <a:p>
                <a:pPr>
                  <a:lnSpc>
                    <a:spcPct val="100000"/>
                  </a:lnSpc>
                  <a:spcBef>
                    <a:spcPts val="0"/>
                  </a:spcBef>
                </a:pPr>
                <a:r>
                  <a:rPr lang="en-US" b="1" dirty="0"/>
                  <a:t>Learnable parameters:</a:t>
                </a:r>
                <a:r>
                  <a:rPr lang="en-US" dirty="0"/>
                  <a:t> </a:t>
                </a: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2</m:t>
                            </m:r>
                          </m:sub>
                        </m:sSub>
                        <m:r>
                          <m:rPr>
                            <m:nor/>
                          </m:rPr>
                          <a:rPr lang="en-CA" dirty="0"/>
                          <m:t> </m:t>
                        </m:r>
                      </m:e>
                    </m:d>
                  </m:oMath>
                </a14:m>
                <a:endParaRPr lang="en-US" dirty="0"/>
              </a:p>
            </p:txBody>
          </p:sp>
        </mc:Choice>
        <mc:Fallback xmlns="">
          <p:sp>
            <p:nvSpPr>
              <p:cNvPr id="56" name="Text Placeholder 2">
                <a:extLst>
                  <a:ext uri="{FF2B5EF4-FFF2-40B4-BE49-F238E27FC236}">
                    <a16:creationId xmlns:a16="http://schemas.microsoft.com/office/drawing/2014/main" id="{27A78817-47EC-44F1-A8C5-9EB2C2575742}"/>
                  </a:ext>
                </a:extLst>
              </p:cNvPr>
              <p:cNvSpPr txBox="1">
                <a:spLocks noRot="1" noChangeAspect="1" noMove="1" noResize="1" noEditPoints="1" noAdjustHandles="1" noChangeArrowheads="1" noChangeShapeType="1" noTextEdit="1"/>
              </p:cNvSpPr>
              <p:nvPr/>
            </p:nvSpPr>
            <p:spPr>
              <a:xfrm>
                <a:off x="7334151" y="2441955"/>
                <a:ext cx="4755625" cy="1054557"/>
              </a:xfrm>
              <a:prstGeom prst="rect">
                <a:avLst/>
              </a:prstGeom>
              <a:blipFill>
                <a:blip r:embed="rId3"/>
                <a:stretch>
                  <a:fillRect l="-641" t="-2312" b="-8092"/>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75EC9B79-3E6D-45EB-AEE9-E1ED05F632F9}"/>
                  </a:ext>
                </a:extLst>
              </p:cNvPr>
              <p:cNvSpPr/>
              <p:nvPr/>
            </p:nvSpPr>
            <p:spPr>
              <a:xfrm>
                <a:off x="839787" y="2419648"/>
                <a:ext cx="549587" cy="549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𝑥</m:t>
                      </m:r>
                    </m:oMath>
                  </m:oMathPara>
                </a14:m>
                <a:endParaRPr lang="en-CA" dirty="0">
                  <a:solidFill>
                    <a:schemeClr val="tx1"/>
                  </a:solidFill>
                </a:endParaRPr>
              </a:p>
            </p:txBody>
          </p:sp>
        </mc:Choice>
        <mc:Fallback xmlns="">
          <p:sp>
            <p:nvSpPr>
              <p:cNvPr id="16" name="Oval 15">
                <a:extLst>
                  <a:ext uri="{FF2B5EF4-FFF2-40B4-BE49-F238E27FC236}">
                    <a16:creationId xmlns:a16="http://schemas.microsoft.com/office/drawing/2014/main" id="{75EC9B79-3E6D-45EB-AEE9-E1ED05F632F9}"/>
                  </a:ext>
                </a:extLst>
              </p:cNvPr>
              <p:cNvSpPr>
                <a:spLocks noRot="1" noChangeAspect="1" noMove="1" noResize="1" noEditPoints="1" noAdjustHandles="1" noChangeArrowheads="1" noChangeShapeType="1" noTextEdit="1"/>
              </p:cNvSpPr>
              <p:nvPr/>
            </p:nvSpPr>
            <p:spPr>
              <a:xfrm>
                <a:off x="839787" y="2419648"/>
                <a:ext cx="549587" cy="549587"/>
              </a:xfrm>
              <a:prstGeom prst="ellipse">
                <a:avLst/>
              </a:prstGeom>
              <a:blipFill>
                <a:blip r:embed="rId4"/>
                <a:stretch>
                  <a:fillRect/>
                </a:stretch>
              </a:blipFill>
              <a:ln>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1" name="Oval 40">
                <a:extLst>
                  <a:ext uri="{FF2B5EF4-FFF2-40B4-BE49-F238E27FC236}">
                    <a16:creationId xmlns:a16="http://schemas.microsoft.com/office/drawing/2014/main" id="{C9E9A0D7-BA32-41B4-A6E4-8D12AB1C4021}"/>
                  </a:ext>
                </a:extLst>
              </p:cNvPr>
              <p:cNvSpPr/>
              <p:nvPr/>
            </p:nvSpPr>
            <p:spPr>
              <a:xfrm>
                <a:off x="2764133" y="2419647"/>
                <a:ext cx="549587" cy="549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1</m:t>
                          </m:r>
                        </m:sub>
                      </m:sSub>
                    </m:oMath>
                  </m:oMathPara>
                </a14:m>
                <a:endParaRPr lang="en-CA" dirty="0">
                  <a:solidFill>
                    <a:schemeClr val="tx1"/>
                  </a:solidFill>
                </a:endParaRPr>
              </a:p>
            </p:txBody>
          </p:sp>
        </mc:Choice>
        <mc:Fallback xmlns="">
          <p:sp>
            <p:nvSpPr>
              <p:cNvPr id="41" name="Oval 40">
                <a:extLst>
                  <a:ext uri="{FF2B5EF4-FFF2-40B4-BE49-F238E27FC236}">
                    <a16:creationId xmlns:a16="http://schemas.microsoft.com/office/drawing/2014/main" id="{C9E9A0D7-BA32-41B4-A6E4-8D12AB1C4021}"/>
                  </a:ext>
                </a:extLst>
              </p:cNvPr>
              <p:cNvSpPr>
                <a:spLocks noRot="1" noChangeAspect="1" noMove="1" noResize="1" noEditPoints="1" noAdjustHandles="1" noChangeArrowheads="1" noChangeShapeType="1" noTextEdit="1"/>
              </p:cNvSpPr>
              <p:nvPr/>
            </p:nvSpPr>
            <p:spPr>
              <a:xfrm>
                <a:off x="2764133" y="2419647"/>
                <a:ext cx="549587" cy="549587"/>
              </a:xfrm>
              <a:prstGeom prst="ellipse">
                <a:avLst/>
              </a:prstGeom>
              <a:blipFill>
                <a:blip r:embed="rId5"/>
                <a:stretch>
                  <a:fillRect/>
                </a:stretch>
              </a:blipFill>
              <a:ln>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3" name="Oval 42">
                <a:extLst>
                  <a:ext uri="{FF2B5EF4-FFF2-40B4-BE49-F238E27FC236}">
                    <a16:creationId xmlns:a16="http://schemas.microsoft.com/office/drawing/2014/main" id="{522CD8D2-2526-4169-9A39-C5A5CF59DE1B}"/>
                  </a:ext>
                </a:extLst>
              </p:cNvPr>
              <p:cNvSpPr/>
              <p:nvPr/>
            </p:nvSpPr>
            <p:spPr>
              <a:xfrm>
                <a:off x="4691444" y="2419647"/>
                <a:ext cx="549587" cy="549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2</m:t>
                          </m:r>
                        </m:sub>
                      </m:sSub>
                    </m:oMath>
                  </m:oMathPara>
                </a14:m>
                <a:endParaRPr lang="en-CA" dirty="0">
                  <a:solidFill>
                    <a:schemeClr val="tx1"/>
                  </a:solidFill>
                </a:endParaRPr>
              </a:p>
            </p:txBody>
          </p:sp>
        </mc:Choice>
        <mc:Fallback xmlns="">
          <p:sp>
            <p:nvSpPr>
              <p:cNvPr id="43" name="Oval 42">
                <a:extLst>
                  <a:ext uri="{FF2B5EF4-FFF2-40B4-BE49-F238E27FC236}">
                    <a16:creationId xmlns:a16="http://schemas.microsoft.com/office/drawing/2014/main" id="{522CD8D2-2526-4169-9A39-C5A5CF59DE1B}"/>
                  </a:ext>
                </a:extLst>
              </p:cNvPr>
              <p:cNvSpPr>
                <a:spLocks noRot="1" noChangeAspect="1" noMove="1" noResize="1" noEditPoints="1" noAdjustHandles="1" noChangeArrowheads="1" noChangeShapeType="1" noTextEdit="1"/>
              </p:cNvSpPr>
              <p:nvPr/>
            </p:nvSpPr>
            <p:spPr>
              <a:xfrm>
                <a:off x="4691444" y="2419647"/>
                <a:ext cx="549587" cy="549587"/>
              </a:xfrm>
              <a:prstGeom prst="ellipse">
                <a:avLst/>
              </a:prstGeom>
              <a:blipFill>
                <a:blip r:embed="rId6"/>
                <a:stretch>
                  <a:fillRect/>
                </a:stretch>
              </a:blipFill>
              <a:ln>
                <a:solidFill>
                  <a:schemeClr val="tx1"/>
                </a:solidFill>
              </a:ln>
            </p:spPr>
            <p:txBody>
              <a:bodyPr/>
              <a:lstStyle/>
              <a:p>
                <a:r>
                  <a:rPr lang="en-CA">
                    <a:noFill/>
                  </a:rPr>
                  <a:t> </a:t>
                </a:r>
              </a:p>
            </p:txBody>
          </p:sp>
        </mc:Fallback>
      </mc:AlternateContent>
      <p:cxnSp>
        <p:nvCxnSpPr>
          <p:cNvPr id="18" name="Straight Arrow Connector 17">
            <a:extLst>
              <a:ext uri="{FF2B5EF4-FFF2-40B4-BE49-F238E27FC236}">
                <a16:creationId xmlns:a16="http://schemas.microsoft.com/office/drawing/2014/main" id="{405EEAD8-F5DB-4822-BB44-F4C0F31B335E}"/>
              </a:ext>
            </a:extLst>
          </p:cNvPr>
          <p:cNvCxnSpPr>
            <a:stCxn id="16" idx="6"/>
            <a:endCxn id="41" idx="2"/>
          </p:cNvCxnSpPr>
          <p:nvPr/>
        </p:nvCxnSpPr>
        <p:spPr>
          <a:xfrm flipV="1">
            <a:off x="1389374" y="2694441"/>
            <a:ext cx="1374759" cy="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A1424AA-D684-41CA-9CD2-3201ACD07835}"/>
              </a:ext>
            </a:extLst>
          </p:cNvPr>
          <p:cNvCxnSpPr>
            <a:cxnSpLocks/>
            <a:stCxn id="41" idx="6"/>
            <a:endCxn id="43" idx="2"/>
          </p:cNvCxnSpPr>
          <p:nvPr/>
        </p:nvCxnSpPr>
        <p:spPr>
          <a:xfrm>
            <a:off x="3313720" y="2694441"/>
            <a:ext cx="137772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Oval 47">
                <a:extLst>
                  <a:ext uri="{FF2B5EF4-FFF2-40B4-BE49-F238E27FC236}">
                    <a16:creationId xmlns:a16="http://schemas.microsoft.com/office/drawing/2014/main" id="{B5FC4A5B-31A0-4D5D-8ECE-7644F0EC8CF3}"/>
                  </a:ext>
                </a:extLst>
              </p:cNvPr>
              <p:cNvSpPr/>
              <p:nvPr/>
            </p:nvSpPr>
            <p:spPr>
              <a:xfrm>
                <a:off x="6615788" y="2823052"/>
                <a:ext cx="549587" cy="549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𝑙</m:t>
                      </m:r>
                    </m:oMath>
                  </m:oMathPara>
                </a14:m>
                <a:endParaRPr lang="en-CA" dirty="0">
                  <a:solidFill>
                    <a:schemeClr val="tx1"/>
                  </a:solidFill>
                </a:endParaRPr>
              </a:p>
            </p:txBody>
          </p:sp>
        </mc:Choice>
        <mc:Fallback xmlns="">
          <p:sp>
            <p:nvSpPr>
              <p:cNvPr id="48" name="Oval 47">
                <a:extLst>
                  <a:ext uri="{FF2B5EF4-FFF2-40B4-BE49-F238E27FC236}">
                    <a16:creationId xmlns:a16="http://schemas.microsoft.com/office/drawing/2014/main" id="{B5FC4A5B-31A0-4D5D-8ECE-7644F0EC8CF3}"/>
                  </a:ext>
                </a:extLst>
              </p:cNvPr>
              <p:cNvSpPr>
                <a:spLocks noRot="1" noChangeAspect="1" noMove="1" noResize="1" noEditPoints="1" noAdjustHandles="1" noChangeArrowheads="1" noChangeShapeType="1" noTextEdit="1"/>
              </p:cNvSpPr>
              <p:nvPr/>
            </p:nvSpPr>
            <p:spPr>
              <a:xfrm>
                <a:off x="6615788" y="2823052"/>
                <a:ext cx="549587" cy="549587"/>
              </a:xfrm>
              <a:prstGeom prst="ellipse">
                <a:avLst/>
              </a:prstGeom>
              <a:blipFill>
                <a:blip r:embed="rId7"/>
                <a:stretch>
                  <a:fillRect/>
                </a:stretch>
              </a:blipFill>
              <a:ln>
                <a:solidFill>
                  <a:schemeClr val="tx1"/>
                </a:solidFill>
              </a:ln>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602C1A7E-817E-4BCA-92A0-DAA402BCF1A5}"/>
                  </a:ext>
                </a:extLst>
              </p:cNvPr>
              <p:cNvSpPr/>
              <p:nvPr/>
            </p:nvSpPr>
            <p:spPr>
              <a:xfrm>
                <a:off x="1411339" y="2419647"/>
                <a:ext cx="1327864"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𝑡𝑎𝑛h</m:t>
                      </m:r>
                      <m:d>
                        <m:dPr>
                          <m:ctrlPr>
                            <a:rPr lang="en-US" sz="1200" b="0" i="1" smtClean="0">
                              <a:solidFill>
                                <a:schemeClr val="tx1"/>
                              </a:solidFill>
                              <a:latin typeface="Cambria Math" panose="02040503050406030204" pitchFamily="18" charset="0"/>
                            </a:rPr>
                          </m:ctrlPr>
                        </m:dPr>
                        <m:e>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𝑤</m:t>
                              </m:r>
                            </m:e>
                            <m:sub>
                              <m:r>
                                <a:rPr lang="en-US" sz="1200" b="0" i="1" smtClean="0">
                                  <a:solidFill>
                                    <a:schemeClr val="tx1"/>
                                  </a:solidFill>
                                  <a:latin typeface="Cambria Math" panose="02040503050406030204" pitchFamily="18" charset="0"/>
                                </a:rPr>
                                <m:t>1</m:t>
                              </m:r>
                            </m:sub>
                          </m:sSub>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𝑥</m:t>
                          </m:r>
                          <m:r>
                            <a:rPr lang="en-US" sz="1200" b="0" i="1" smtClean="0">
                              <a:solidFill>
                                <a:schemeClr val="tx1"/>
                              </a:solidFill>
                              <a:latin typeface="Cambria Math" panose="02040503050406030204" pitchFamily="18" charset="0"/>
                            </a:rPr>
                            <m: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𝑏</m:t>
                              </m:r>
                            </m:e>
                            <m:sub>
                              <m:r>
                                <a:rPr lang="en-US" sz="1200" b="0" i="1" smtClean="0">
                                  <a:solidFill>
                                    <a:schemeClr val="tx1"/>
                                  </a:solidFill>
                                  <a:latin typeface="Cambria Math" panose="02040503050406030204" pitchFamily="18" charset="0"/>
                                </a:rPr>
                                <m:t>1</m:t>
                              </m:r>
                            </m:sub>
                          </m:sSub>
                        </m:e>
                      </m:d>
                    </m:oMath>
                  </m:oMathPara>
                </a14:m>
                <a:endParaRPr lang="en-CA" sz="1200" dirty="0"/>
              </a:p>
            </p:txBody>
          </p:sp>
        </mc:Choice>
        <mc:Fallback xmlns="">
          <p:sp>
            <p:nvSpPr>
              <p:cNvPr id="23" name="Rectangle 22">
                <a:extLst>
                  <a:ext uri="{FF2B5EF4-FFF2-40B4-BE49-F238E27FC236}">
                    <a16:creationId xmlns:a16="http://schemas.microsoft.com/office/drawing/2014/main" id="{602C1A7E-817E-4BCA-92A0-DAA402BCF1A5}"/>
                  </a:ext>
                </a:extLst>
              </p:cNvPr>
              <p:cNvSpPr>
                <a:spLocks noRot="1" noChangeAspect="1" noMove="1" noResize="1" noEditPoints="1" noAdjustHandles="1" noChangeArrowheads="1" noChangeShapeType="1" noTextEdit="1"/>
              </p:cNvSpPr>
              <p:nvPr/>
            </p:nvSpPr>
            <p:spPr>
              <a:xfrm>
                <a:off x="1411339" y="2419647"/>
                <a:ext cx="1327864" cy="276999"/>
              </a:xfrm>
              <a:prstGeom prst="rect">
                <a:avLst/>
              </a:prstGeom>
              <a:blipFill>
                <a:blip r:embed="rId8"/>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671C08D7-13AF-426B-8522-8A97E98BE591}"/>
                  </a:ext>
                </a:extLst>
              </p:cNvPr>
              <p:cNvSpPr/>
              <p:nvPr/>
            </p:nvSpPr>
            <p:spPr>
              <a:xfrm>
                <a:off x="5399640" y="2715955"/>
                <a:ext cx="11858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0" i="1" smtClean="0">
                              <a:solidFill>
                                <a:schemeClr val="tx1"/>
                              </a:solidFill>
                              <a:latin typeface="Cambria Math" panose="02040503050406030204" pitchFamily="18" charset="0"/>
                            </a:rPr>
                          </m:ctrlPr>
                        </m:sSupPr>
                        <m:e>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𝑦</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2</m:t>
                                  </m:r>
                                </m:sub>
                              </m:sSub>
                            </m:e>
                          </m:d>
                        </m:e>
                        <m:sup>
                          <m:r>
                            <a:rPr lang="en-US" b="0" i="1" smtClean="0">
                              <a:solidFill>
                                <a:schemeClr val="tx1"/>
                              </a:solidFill>
                              <a:latin typeface="Cambria Math" panose="02040503050406030204" pitchFamily="18" charset="0"/>
                            </a:rPr>
                            <m:t>2</m:t>
                          </m:r>
                        </m:sup>
                      </m:sSup>
                    </m:oMath>
                  </m:oMathPara>
                </a14:m>
                <a:endParaRPr lang="en-CA" dirty="0"/>
              </a:p>
            </p:txBody>
          </p:sp>
        </mc:Choice>
        <mc:Fallback xmlns="">
          <p:sp>
            <p:nvSpPr>
              <p:cNvPr id="54" name="Rectangle 53">
                <a:extLst>
                  <a:ext uri="{FF2B5EF4-FFF2-40B4-BE49-F238E27FC236}">
                    <a16:creationId xmlns:a16="http://schemas.microsoft.com/office/drawing/2014/main" id="{671C08D7-13AF-426B-8522-8A97E98BE591}"/>
                  </a:ext>
                </a:extLst>
              </p:cNvPr>
              <p:cNvSpPr>
                <a:spLocks noRot="1" noChangeAspect="1" noMove="1" noResize="1" noEditPoints="1" noAdjustHandles="1" noChangeArrowheads="1" noChangeShapeType="1" noTextEdit="1"/>
              </p:cNvSpPr>
              <p:nvPr/>
            </p:nvSpPr>
            <p:spPr>
              <a:xfrm>
                <a:off x="5399640" y="2715955"/>
                <a:ext cx="1185837" cy="369332"/>
              </a:xfrm>
              <a:prstGeom prst="rect">
                <a:avLst/>
              </a:prstGeom>
              <a:blipFill>
                <a:blip r:embed="rId9"/>
                <a:stretch>
                  <a:fillRect b="-1000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5012FE5F-7900-4AF5-A295-60F59465B85B}"/>
                  </a:ext>
                </a:extLst>
              </p:cNvPr>
              <p:cNvSpPr/>
              <p:nvPr/>
            </p:nvSpPr>
            <p:spPr>
              <a:xfrm>
                <a:off x="4691443" y="3198031"/>
                <a:ext cx="549587" cy="5495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𝑦</m:t>
                      </m:r>
                    </m:oMath>
                  </m:oMathPara>
                </a14:m>
                <a:endParaRPr lang="en-CA" dirty="0">
                  <a:solidFill>
                    <a:schemeClr val="tx1"/>
                  </a:solidFill>
                </a:endParaRPr>
              </a:p>
            </p:txBody>
          </p:sp>
        </mc:Choice>
        <mc:Fallback xmlns="">
          <p:sp>
            <p:nvSpPr>
              <p:cNvPr id="15" name="Oval 14">
                <a:extLst>
                  <a:ext uri="{FF2B5EF4-FFF2-40B4-BE49-F238E27FC236}">
                    <a16:creationId xmlns:a16="http://schemas.microsoft.com/office/drawing/2014/main" id="{5012FE5F-7900-4AF5-A295-60F59465B85B}"/>
                  </a:ext>
                </a:extLst>
              </p:cNvPr>
              <p:cNvSpPr>
                <a:spLocks noRot="1" noChangeAspect="1" noMove="1" noResize="1" noEditPoints="1" noAdjustHandles="1" noChangeArrowheads="1" noChangeShapeType="1" noTextEdit="1"/>
              </p:cNvSpPr>
              <p:nvPr/>
            </p:nvSpPr>
            <p:spPr>
              <a:xfrm>
                <a:off x="4691443" y="3198031"/>
                <a:ext cx="549587" cy="549587"/>
              </a:xfrm>
              <a:prstGeom prst="ellipse">
                <a:avLst/>
              </a:prstGeom>
              <a:blipFill>
                <a:blip r:embed="rId10"/>
                <a:stretch>
                  <a:fillRect/>
                </a:stretch>
              </a:blipFill>
              <a:ln>
                <a:solidFill>
                  <a:schemeClr val="tx1"/>
                </a:solidFill>
              </a:ln>
            </p:spPr>
            <p:txBody>
              <a:bodyPr/>
              <a:lstStyle/>
              <a:p>
                <a:r>
                  <a:rPr lang="en-CA">
                    <a:noFill/>
                  </a:rPr>
                  <a:t> </a:t>
                </a:r>
              </a:p>
            </p:txBody>
          </p:sp>
        </mc:Fallback>
      </mc:AlternateContent>
      <p:cxnSp>
        <p:nvCxnSpPr>
          <p:cNvPr id="4" name="Connector: Elbow 3">
            <a:extLst>
              <a:ext uri="{FF2B5EF4-FFF2-40B4-BE49-F238E27FC236}">
                <a16:creationId xmlns:a16="http://schemas.microsoft.com/office/drawing/2014/main" id="{D6BE4819-EB41-4A73-93F2-A76087B18FDF}"/>
              </a:ext>
            </a:extLst>
          </p:cNvPr>
          <p:cNvCxnSpPr>
            <a:stCxn id="43" idx="6"/>
            <a:endCxn id="48" idx="2"/>
          </p:cNvCxnSpPr>
          <p:nvPr/>
        </p:nvCxnSpPr>
        <p:spPr>
          <a:xfrm>
            <a:off x="5241031" y="2694441"/>
            <a:ext cx="1374757" cy="403405"/>
          </a:xfrm>
          <a:prstGeom prst="bentConnector3">
            <a:avLst>
              <a:gd name="adj1" fmla="val 9678"/>
            </a:avLst>
          </a:prstGeom>
          <a:ln w="1270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87017805-049A-4E75-9D4F-76A9B503351C}"/>
              </a:ext>
            </a:extLst>
          </p:cNvPr>
          <p:cNvCxnSpPr>
            <a:cxnSpLocks/>
            <a:stCxn id="15" idx="6"/>
            <a:endCxn id="48" idx="2"/>
          </p:cNvCxnSpPr>
          <p:nvPr/>
        </p:nvCxnSpPr>
        <p:spPr>
          <a:xfrm flipV="1">
            <a:off x="5241030" y="3097846"/>
            <a:ext cx="1374758" cy="374979"/>
          </a:xfrm>
          <a:prstGeom prst="bentConnector3">
            <a:avLst>
              <a:gd name="adj1" fmla="val 9678"/>
            </a:avLst>
          </a:prstGeom>
          <a:ln w="1270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110F10B5-0905-4F96-BF6A-A5CE6FF1933E}"/>
                  </a:ext>
                </a:extLst>
              </p:cNvPr>
              <p:cNvSpPr/>
              <p:nvPr/>
            </p:nvSpPr>
            <p:spPr>
              <a:xfrm>
                <a:off x="3336147" y="2416340"/>
                <a:ext cx="1429430"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𝑡𝑎𝑛h</m:t>
                      </m:r>
                      <m:d>
                        <m:dPr>
                          <m:ctrlPr>
                            <a:rPr lang="en-US" sz="1200" b="0" i="1" smtClean="0">
                              <a:solidFill>
                                <a:schemeClr val="tx1"/>
                              </a:solidFill>
                              <a:latin typeface="Cambria Math" panose="02040503050406030204" pitchFamily="18" charset="0"/>
                            </a:rPr>
                          </m:ctrlPr>
                        </m:dPr>
                        <m:e>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𝑤</m:t>
                              </m:r>
                            </m:e>
                            <m:sub>
                              <m:r>
                                <a:rPr lang="en-US" sz="1200" b="0" i="1" smtClean="0">
                                  <a:solidFill>
                                    <a:schemeClr val="tx1"/>
                                  </a:solidFill>
                                  <a:latin typeface="Cambria Math" panose="02040503050406030204" pitchFamily="18" charset="0"/>
                                </a:rPr>
                                <m:t>2</m:t>
                              </m:r>
                            </m:sub>
                          </m:sSub>
                          <m:r>
                            <a:rPr lang="en-US" sz="1200" b="0" i="1" smtClean="0">
                              <a:solidFill>
                                <a:schemeClr val="tx1"/>
                              </a:solidFill>
                              <a:latin typeface="Cambria Math" panose="02040503050406030204" pitchFamily="18" charset="0"/>
                            </a:rPr>
                            <m: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𝑦</m:t>
                              </m:r>
                            </m:e>
                            <m:sub>
                              <m:r>
                                <a:rPr lang="en-US" sz="1200" b="0" i="1" smtClean="0">
                                  <a:solidFill>
                                    <a:schemeClr val="tx1"/>
                                  </a:solidFill>
                                  <a:latin typeface="Cambria Math" panose="02040503050406030204" pitchFamily="18" charset="0"/>
                                </a:rPr>
                                <m:t>1</m:t>
                              </m:r>
                            </m:sub>
                          </m:sSub>
                          <m:r>
                            <a:rPr lang="en-US" sz="1200" b="0" i="1" smtClean="0">
                              <a:solidFill>
                                <a:schemeClr val="tx1"/>
                              </a:solidFill>
                              <a:latin typeface="Cambria Math" panose="02040503050406030204" pitchFamily="18" charset="0"/>
                            </a:rPr>
                            <m:t>+</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𝑏</m:t>
                              </m:r>
                            </m:e>
                            <m:sub>
                              <m:r>
                                <a:rPr lang="en-US" sz="1200" b="0" i="1" smtClean="0">
                                  <a:solidFill>
                                    <a:schemeClr val="tx1"/>
                                  </a:solidFill>
                                  <a:latin typeface="Cambria Math" panose="02040503050406030204" pitchFamily="18" charset="0"/>
                                </a:rPr>
                                <m:t>2</m:t>
                              </m:r>
                            </m:sub>
                          </m:sSub>
                        </m:e>
                      </m:d>
                    </m:oMath>
                  </m:oMathPara>
                </a14:m>
                <a:endParaRPr lang="en-CA" sz="1200" dirty="0"/>
              </a:p>
            </p:txBody>
          </p:sp>
        </mc:Choice>
        <mc:Fallback xmlns="">
          <p:sp>
            <p:nvSpPr>
              <p:cNvPr id="25" name="Rectangle 24">
                <a:extLst>
                  <a:ext uri="{FF2B5EF4-FFF2-40B4-BE49-F238E27FC236}">
                    <a16:creationId xmlns:a16="http://schemas.microsoft.com/office/drawing/2014/main" id="{110F10B5-0905-4F96-BF6A-A5CE6FF1933E}"/>
                  </a:ext>
                </a:extLst>
              </p:cNvPr>
              <p:cNvSpPr>
                <a:spLocks noRot="1" noChangeAspect="1" noMove="1" noResize="1" noEditPoints="1" noAdjustHandles="1" noChangeArrowheads="1" noChangeShapeType="1" noTextEdit="1"/>
              </p:cNvSpPr>
              <p:nvPr/>
            </p:nvSpPr>
            <p:spPr>
              <a:xfrm>
                <a:off x="3336147" y="2416340"/>
                <a:ext cx="1429430" cy="276999"/>
              </a:xfrm>
              <a:prstGeom prst="rect">
                <a:avLst/>
              </a:prstGeom>
              <a:blipFill>
                <a:blip r:embed="rId11"/>
                <a:stretch>
                  <a:fillRect/>
                </a:stretch>
              </a:blipFill>
            </p:spPr>
            <p:txBody>
              <a:bodyPr/>
              <a:lstStyle/>
              <a:p>
                <a:r>
                  <a:rPr lang="en-CA">
                    <a:noFill/>
                  </a:rPr>
                  <a:t> </a:t>
                </a:r>
              </a:p>
            </p:txBody>
          </p:sp>
        </mc:Fallback>
      </mc:AlternateContent>
      <p:sp>
        <p:nvSpPr>
          <p:cNvPr id="11" name="Rectangle 10">
            <a:extLst>
              <a:ext uri="{FF2B5EF4-FFF2-40B4-BE49-F238E27FC236}">
                <a16:creationId xmlns:a16="http://schemas.microsoft.com/office/drawing/2014/main" id="{ED1148CD-2CF2-4381-B283-71940E4758F8}"/>
              </a:ext>
            </a:extLst>
          </p:cNvPr>
          <p:cNvSpPr/>
          <p:nvPr/>
        </p:nvSpPr>
        <p:spPr>
          <a:xfrm>
            <a:off x="9463437" y="6173493"/>
            <a:ext cx="1387111" cy="369332"/>
          </a:xfrm>
          <a:prstGeom prst="rect">
            <a:avLst/>
          </a:prstGeom>
        </p:spPr>
        <p:txBody>
          <a:bodyPr wrap="none">
            <a:spAutoFit/>
          </a:bodyPr>
          <a:lstStyle/>
          <a:p>
            <a:r>
              <a:rPr lang="en-US" dirty="0"/>
              <a:t>…and repeat</a:t>
            </a:r>
            <a:endParaRPr lang="en-CA" dirty="0"/>
          </a:p>
        </p:txBody>
      </p:sp>
    </p:spTree>
    <p:extLst>
      <p:ext uri="{BB962C8B-B14F-4D97-AF65-F5344CB8AC3E}">
        <p14:creationId xmlns:p14="http://schemas.microsoft.com/office/powerpoint/2010/main" val="3673351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E860BC-7DE3-4988-BE7E-6DA48AFE00C3}"/>
              </a:ext>
            </a:extLst>
          </p:cNvPr>
          <p:cNvSpPr>
            <a:spLocks noGrp="1"/>
          </p:cNvSpPr>
          <p:nvPr>
            <p:ph type="title"/>
          </p:nvPr>
        </p:nvSpPr>
        <p:spPr>
          <a:xfrm>
            <a:off x="839788" y="2628900"/>
            <a:ext cx="3932237" cy="1600200"/>
          </a:xfrm>
        </p:spPr>
        <p:txBody>
          <a:bodyPr anchor="ctr">
            <a:normAutofit/>
          </a:bodyPr>
          <a:lstStyle/>
          <a:p>
            <a:r>
              <a:rPr lang="en-US" sz="5400" dirty="0"/>
              <a:t>Exercise</a:t>
            </a:r>
            <a:endParaRPr lang="en-CA" sz="5400" dirty="0"/>
          </a:p>
        </p:txBody>
      </p:sp>
      <p:sp>
        <p:nvSpPr>
          <p:cNvPr id="7" name="Content Placeholder 6">
            <a:extLst>
              <a:ext uri="{FF2B5EF4-FFF2-40B4-BE49-F238E27FC236}">
                <a16:creationId xmlns:a16="http://schemas.microsoft.com/office/drawing/2014/main" id="{A8EA345C-37C9-45CA-BB2E-394B657AFAEB}"/>
              </a:ext>
            </a:extLst>
          </p:cNvPr>
          <p:cNvSpPr>
            <a:spLocks noGrp="1"/>
          </p:cNvSpPr>
          <p:nvPr>
            <p:ph idx="1"/>
          </p:nvPr>
        </p:nvSpPr>
        <p:spPr/>
        <p:txBody>
          <a:bodyPr>
            <a:normAutofit/>
          </a:bodyPr>
          <a:lstStyle/>
          <a:p>
            <a:pPr marL="0" indent="0">
              <a:lnSpc>
                <a:spcPct val="100000"/>
              </a:lnSpc>
              <a:spcBef>
                <a:spcPts val="3600"/>
              </a:spcBef>
              <a:buNone/>
            </a:pPr>
            <a:r>
              <a:rPr lang="en-US" sz="2800" b="1" dirty="0"/>
              <a:t>Simple Neural Network from Scratch</a:t>
            </a:r>
          </a:p>
          <a:p>
            <a:pPr marL="0" indent="0">
              <a:lnSpc>
                <a:spcPct val="100000"/>
              </a:lnSpc>
              <a:spcBef>
                <a:spcPts val="3600"/>
              </a:spcBef>
              <a:buNone/>
            </a:pPr>
            <a:r>
              <a:rPr lang="en-US" sz="2400" dirty="0"/>
              <a:t>Implement a simple multi-layer neural network with single input feature, single output, and single neuron per layer using (</a:t>
            </a:r>
            <a:r>
              <a:rPr lang="en-US" sz="2400" dirty="0" err="1"/>
              <a:t>i</a:t>
            </a:r>
            <a:r>
              <a:rPr lang="en-US" sz="2400" dirty="0"/>
              <a:t>) PyTorch and (ii) from scratch—and demonstrate that both approaches produce identical outcome.</a:t>
            </a:r>
          </a:p>
          <a:p>
            <a:pPr marL="0" indent="0" algn="ctr">
              <a:lnSpc>
                <a:spcPct val="100000"/>
              </a:lnSpc>
              <a:spcBef>
                <a:spcPts val="3600"/>
              </a:spcBef>
              <a:buNone/>
            </a:pPr>
            <a:r>
              <a:rPr lang="en-CA" sz="2400" dirty="0">
                <a:hlinkClick r:id="rId2"/>
              </a:rPr>
              <a:t>https://github.com/spacemanidol/AFIRMDeepLearning2020/blob/master/NNPrimer.ipynb</a:t>
            </a:r>
            <a:endParaRPr lang="en-CA" sz="4000" dirty="0"/>
          </a:p>
        </p:txBody>
      </p:sp>
    </p:spTree>
    <p:extLst>
      <p:ext uri="{BB962C8B-B14F-4D97-AF65-F5344CB8AC3E}">
        <p14:creationId xmlns:p14="http://schemas.microsoft.com/office/powerpoint/2010/main" val="4072647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B3105-D55C-4A91-9323-97C0AA18EE5C}"/>
              </a:ext>
            </a:extLst>
          </p:cNvPr>
          <p:cNvSpPr>
            <a:spLocks noGrp="1"/>
          </p:cNvSpPr>
          <p:nvPr>
            <p:ph type="title"/>
          </p:nvPr>
        </p:nvSpPr>
        <p:spPr/>
        <p:txBody>
          <a:bodyPr>
            <a:normAutofit/>
          </a:bodyPr>
          <a:lstStyle/>
          <a:p>
            <a:r>
              <a:rPr lang="en-US" sz="4000" dirty="0"/>
              <a:t>Computation Networks</a:t>
            </a:r>
            <a:endParaRPr lang="en-GB" sz="4000" dirty="0"/>
          </a:p>
        </p:txBody>
      </p:sp>
      <p:sp>
        <p:nvSpPr>
          <p:cNvPr id="4" name="Text Placeholder 3">
            <a:extLst>
              <a:ext uri="{FF2B5EF4-FFF2-40B4-BE49-F238E27FC236}">
                <a16:creationId xmlns:a16="http://schemas.microsoft.com/office/drawing/2014/main" id="{FDF99804-C8C6-4D03-BC5A-F8A6BBE08B49}"/>
              </a:ext>
            </a:extLst>
          </p:cNvPr>
          <p:cNvSpPr>
            <a:spLocks noGrp="1"/>
          </p:cNvSpPr>
          <p:nvPr>
            <p:ph type="body" sz="half" idx="2"/>
          </p:nvPr>
        </p:nvSpPr>
        <p:spPr>
          <a:xfrm>
            <a:off x="1141409" y="2567586"/>
            <a:ext cx="6560289" cy="3893770"/>
          </a:xfrm>
        </p:spPr>
        <p:txBody>
          <a:bodyPr vert="horz" lIns="91440" tIns="45720" rIns="91440" bIns="45720" rtlCol="0">
            <a:normAutofit/>
          </a:bodyPr>
          <a:lstStyle/>
          <a:p>
            <a:pPr>
              <a:spcBef>
                <a:spcPts val="1800"/>
              </a:spcBef>
            </a:pPr>
            <a:r>
              <a:rPr lang="en-US" dirty="0"/>
              <a:t>The “Lego” approach to specifying neural architectures</a:t>
            </a:r>
          </a:p>
          <a:p>
            <a:pPr>
              <a:spcBef>
                <a:spcPts val="1800"/>
              </a:spcBef>
            </a:pPr>
            <a:r>
              <a:rPr lang="en-US" dirty="0"/>
              <a:t>Library of neural layers, each layer defines logic for:</a:t>
            </a:r>
          </a:p>
          <a:p>
            <a:pPr marL="457200" indent="-457200">
              <a:spcBef>
                <a:spcPts val="1800"/>
              </a:spcBef>
              <a:buFont typeface="+mj-lt"/>
              <a:buAutoNum type="arabicPeriod"/>
            </a:pPr>
            <a:r>
              <a:rPr lang="en-US" dirty="0">
                <a:latin typeface="Segoe UI" panose="020B0502040204020203" pitchFamily="34" charset="0"/>
                <a:cs typeface="Segoe UI" panose="020B0502040204020203" pitchFamily="34" charset="0"/>
              </a:rPr>
              <a:t>Forward pass</a:t>
            </a:r>
            <a:r>
              <a:rPr lang="en-US" dirty="0"/>
              <a:t>: compute layer output given layer input</a:t>
            </a:r>
          </a:p>
          <a:p>
            <a:pPr marL="457200" indent="-457200">
              <a:spcBef>
                <a:spcPts val="1800"/>
              </a:spcBef>
              <a:buFont typeface="+mj-lt"/>
              <a:buAutoNum type="arabicPeriod"/>
            </a:pPr>
            <a:r>
              <a:rPr lang="en-US" dirty="0">
                <a:latin typeface="Segoe UI" panose="020B0502040204020203" pitchFamily="34" charset="0"/>
                <a:cs typeface="Segoe UI" panose="020B0502040204020203" pitchFamily="34" charset="0"/>
              </a:rPr>
              <a:t>Backward pass</a:t>
            </a:r>
            <a:r>
              <a:rPr lang="en-US" dirty="0"/>
              <a:t>: </a:t>
            </a:r>
          </a:p>
          <a:p>
            <a:pPr marL="914400" lvl="1" indent="-457200">
              <a:spcBef>
                <a:spcPts val="1800"/>
              </a:spcBef>
              <a:buFont typeface="+mj-lt"/>
              <a:buAutoNum type="alphaLcParenR"/>
            </a:pPr>
            <a:r>
              <a:rPr lang="en-US" sz="1600" dirty="0"/>
              <a:t>compute gradient of layer output </a:t>
            </a:r>
            <a:r>
              <a:rPr lang="en-US" sz="1600" dirty="0" err="1"/>
              <a:t>w.r.t.</a:t>
            </a:r>
            <a:r>
              <a:rPr lang="en-US" sz="1600" dirty="0"/>
              <a:t> layer inputs</a:t>
            </a:r>
          </a:p>
          <a:p>
            <a:pPr marL="914400" lvl="1" indent="-457200">
              <a:spcBef>
                <a:spcPts val="1800"/>
              </a:spcBef>
              <a:buFont typeface="+mj-lt"/>
              <a:buAutoNum type="alphaLcParenR"/>
            </a:pPr>
            <a:r>
              <a:rPr lang="en-US" sz="1600" dirty="0"/>
              <a:t>compute gradient of layer output </a:t>
            </a:r>
            <a:r>
              <a:rPr lang="en-US" sz="1600" dirty="0" err="1"/>
              <a:t>w.r.t.</a:t>
            </a:r>
            <a:r>
              <a:rPr lang="en-US" sz="1600" dirty="0"/>
              <a:t> layer parameters (if any)</a:t>
            </a:r>
          </a:p>
          <a:p>
            <a:pPr>
              <a:spcBef>
                <a:spcPts val="1800"/>
              </a:spcBef>
            </a:pPr>
            <a:r>
              <a:rPr lang="en-US" dirty="0"/>
              <a:t>Chain nodes to create bigger and more complex networks</a:t>
            </a:r>
          </a:p>
        </p:txBody>
      </p:sp>
      <p:pic>
        <p:nvPicPr>
          <p:cNvPr id="6" name="Content Placeholder 5">
            <a:extLst>
              <a:ext uri="{FF2B5EF4-FFF2-40B4-BE49-F238E27FC236}">
                <a16:creationId xmlns:a16="http://schemas.microsoft.com/office/drawing/2014/main" id="{CC3ADC7B-1012-41A6-81CE-FC2D1917DCFC}"/>
              </a:ext>
            </a:extLst>
          </p:cNvPr>
          <p:cNvPicPr>
            <a:picLocks noGrp="1" noChangeAspect="1"/>
          </p:cNvPicPr>
          <p:nvPr>
            <p:ph idx="1"/>
          </p:nvPr>
        </p:nvPicPr>
        <p:blipFill>
          <a:blip r:embed="rId2"/>
          <a:stretch>
            <a:fillRect/>
          </a:stretch>
        </p:blipFill>
        <p:spPr>
          <a:xfrm>
            <a:off x="8218753" y="2249486"/>
            <a:ext cx="3427758" cy="3475202"/>
          </a:xfrm>
          <a:prstGeom prst="rect">
            <a:avLst/>
          </a:prstGeom>
        </p:spPr>
      </p:pic>
    </p:spTree>
    <p:extLst>
      <p:ext uri="{BB962C8B-B14F-4D97-AF65-F5344CB8AC3E}">
        <p14:creationId xmlns:p14="http://schemas.microsoft.com/office/powerpoint/2010/main" val="4018358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648537-2B50-4D18-A61E-AED71252A157}"/>
              </a:ext>
            </a:extLst>
          </p:cNvPr>
          <p:cNvSpPr>
            <a:spLocks noGrp="1"/>
          </p:cNvSpPr>
          <p:nvPr>
            <p:ph type="title"/>
          </p:nvPr>
        </p:nvSpPr>
        <p:spPr>
          <a:xfrm>
            <a:off x="1141411" y="4703522"/>
            <a:ext cx="9906000" cy="1008345"/>
          </a:xfrm>
        </p:spPr>
        <p:txBody>
          <a:bodyPr>
            <a:normAutofit/>
          </a:bodyPr>
          <a:lstStyle/>
          <a:p>
            <a:r>
              <a:rPr lang="en-US" sz="4400" dirty="0"/>
              <a:t>Questions?</a:t>
            </a:r>
            <a:endParaRPr lang="en-GB" sz="4400" dirty="0"/>
          </a:p>
        </p:txBody>
      </p:sp>
      <p:pic>
        <p:nvPicPr>
          <p:cNvPr id="3076" name="Picture 4" descr="Image result for there are no stupid questions comics">
            <a:extLst>
              <a:ext uri="{FF2B5EF4-FFF2-40B4-BE49-F238E27FC236}">
                <a16:creationId xmlns:a16="http://schemas.microsoft.com/office/drawing/2014/main" id="{0051D166-04B4-4A20-A3A1-0B951800FE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8966" y="846232"/>
            <a:ext cx="4369295" cy="5483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19250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EDD119B-6BFA-4C3F-90CE-97DAFD604E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98831D22-AD57-4EB9-AC77-B429C2F92BD2}"/>
              </a:ext>
            </a:extLst>
          </p:cNvPr>
          <p:cNvSpPr>
            <a:spLocks noGrp="1"/>
          </p:cNvSpPr>
          <p:nvPr>
            <p:ph type="title"/>
          </p:nvPr>
        </p:nvSpPr>
        <p:spPr>
          <a:xfrm>
            <a:off x="1023257" y="965198"/>
            <a:ext cx="6766078" cy="4927601"/>
          </a:xfrm>
        </p:spPr>
        <p:txBody>
          <a:bodyPr vert="horz" lIns="91440" tIns="45720" rIns="91440" bIns="45720" rtlCol="0" anchor="ctr">
            <a:normAutofit/>
          </a:bodyPr>
          <a:lstStyle/>
          <a:p>
            <a:pPr algn="r"/>
            <a:r>
              <a:rPr lang="en-US" sz="4800" kern="1200" dirty="0">
                <a:solidFill>
                  <a:schemeClr val="bg1"/>
                </a:solidFill>
                <a:latin typeface="+mj-lt"/>
                <a:ea typeface="+mj-ea"/>
                <a:cs typeface="+mj-cs"/>
              </a:rPr>
              <a:t>The fundamentals of learning to rank</a:t>
            </a:r>
          </a:p>
        </p:txBody>
      </p:sp>
      <p:sp>
        <p:nvSpPr>
          <p:cNvPr id="6" name="Text Placeholder 5">
            <a:extLst>
              <a:ext uri="{FF2B5EF4-FFF2-40B4-BE49-F238E27FC236}">
                <a16:creationId xmlns:a16="http://schemas.microsoft.com/office/drawing/2014/main" id="{B27AF2F8-A7A2-4129-9262-F1A98A0DEAB0}"/>
              </a:ext>
            </a:extLst>
          </p:cNvPr>
          <p:cNvSpPr>
            <a:spLocks noGrp="1"/>
          </p:cNvSpPr>
          <p:nvPr>
            <p:ph type="body" idx="1"/>
          </p:nvPr>
        </p:nvSpPr>
        <p:spPr>
          <a:xfrm>
            <a:off x="8438729" y="965198"/>
            <a:ext cx="2707937" cy="4927602"/>
          </a:xfrm>
        </p:spPr>
        <p:txBody>
          <a:bodyPr vert="horz" lIns="91440" tIns="45720" rIns="91440" bIns="45720" rtlCol="0" anchor="ctr">
            <a:normAutofit/>
          </a:bodyPr>
          <a:lstStyle/>
          <a:p>
            <a:endParaRPr lang="en-US" sz="2000" kern="1200">
              <a:solidFill>
                <a:srgbClr val="FFC000"/>
              </a:solidFill>
              <a:latin typeface="+mn-lt"/>
              <a:ea typeface="+mn-ea"/>
              <a:cs typeface="+mn-cs"/>
            </a:endParaRPr>
          </a:p>
        </p:txBody>
      </p:sp>
      <p:cxnSp>
        <p:nvCxnSpPr>
          <p:cNvPr id="18" name="Straight Connector 17">
            <a:extLst>
              <a:ext uri="{FF2B5EF4-FFF2-40B4-BE49-F238E27FC236}">
                <a16:creationId xmlns:a16="http://schemas.microsoft.com/office/drawing/2014/main" id="{DC1572D0-F0FD-4D84-8F82-DC59140EB9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8160"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3532644"/>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E6FFE2-F5CF-4D17-BB8B-12A6DAAC3B49}"/>
              </a:ext>
            </a:extLst>
          </p:cNvPr>
          <p:cNvSpPr>
            <a:spLocks noGrp="1"/>
          </p:cNvSpPr>
          <p:nvPr>
            <p:ph type="title"/>
          </p:nvPr>
        </p:nvSpPr>
        <p:spPr>
          <a:xfrm>
            <a:off x="839788" y="1191637"/>
            <a:ext cx="5202631" cy="1504183"/>
          </a:xfrm>
        </p:spPr>
        <p:txBody>
          <a:bodyPr>
            <a:normAutofit fontScale="90000"/>
          </a:bodyPr>
          <a:lstStyle/>
          <a:p>
            <a:pPr>
              <a:lnSpc>
                <a:spcPct val="100000"/>
              </a:lnSpc>
            </a:pPr>
            <a:r>
              <a:rPr lang="en-US" sz="3600" dirty="0"/>
              <a:t>Most information retrieval (IR) systems present a ranked list of retrieved artifacts</a:t>
            </a:r>
            <a:endParaRPr lang="en-GB" sz="3600" dirty="0"/>
          </a:p>
        </p:txBody>
      </p:sp>
      <p:pic>
        <p:nvPicPr>
          <p:cNvPr id="11" name="Picture 10">
            <a:extLst>
              <a:ext uri="{FF2B5EF4-FFF2-40B4-BE49-F238E27FC236}">
                <a16:creationId xmlns:a16="http://schemas.microsoft.com/office/drawing/2014/main" id="{411D5990-F0F3-4132-A06A-5690AFAFBEE9}"/>
              </a:ext>
            </a:extLst>
          </p:cNvPr>
          <p:cNvPicPr>
            <a:picLocks noChangeAspect="1"/>
          </p:cNvPicPr>
          <p:nvPr/>
        </p:nvPicPr>
        <p:blipFill>
          <a:blip r:embed="rId2"/>
          <a:stretch>
            <a:fillRect/>
          </a:stretch>
        </p:blipFill>
        <p:spPr>
          <a:xfrm>
            <a:off x="-86985" y="2859306"/>
            <a:ext cx="6540190" cy="2557368"/>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341A361A-34E1-467E-A3D4-919D110AD009}"/>
              </a:ext>
            </a:extLst>
          </p:cNvPr>
          <p:cNvPicPr>
            <a:picLocks noChangeAspect="1"/>
          </p:cNvPicPr>
          <p:nvPr/>
        </p:nvPicPr>
        <p:blipFill>
          <a:blip r:embed="rId3"/>
          <a:stretch>
            <a:fillRect/>
          </a:stretch>
        </p:blipFill>
        <p:spPr>
          <a:xfrm>
            <a:off x="7281026" y="1191637"/>
            <a:ext cx="4752595" cy="5812503"/>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B0632FE0-03EF-4C54-A2EE-E6359B2AC884}"/>
              </a:ext>
            </a:extLst>
          </p:cNvPr>
          <p:cNvPicPr>
            <a:picLocks noChangeAspect="1"/>
          </p:cNvPicPr>
          <p:nvPr/>
        </p:nvPicPr>
        <p:blipFill rotWithShape="1">
          <a:blip r:embed="rId4"/>
          <a:srcRect b="43008"/>
          <a:stretch/>
        </p:blipFill>
        <p:spPr>
          <a:xfrm>
            <a:off x="149495" y="5308498"/>
            <a:ext cx="4578622" cy="1790620"/>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157FFFA2-5966-4FD5-9206-AD14BB35C746}"/>
              </a:ext>
            </a:extLst>
          </p:cNvPr>
          <p:cNvPicPr>
            <a:picLocks noChangeAspect="1"/>
          </p:cNvPicPr>
          <p:nvPr/>
        </p:nvPicPr>
        <p:blipFill>
          <a:blip r:embed="rId5"/>
          <a:stretch>
            <a:fillRect/>
          </a:stretch>
        </p:blipFill>
        <p:spPr>
          <a:xfrm>
            <a:off x="4759240" y="3728667"/>
            <a:ext cx="7772711" cy="1357218"/>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3F476A02-5350-4C01-BE87-1567EDA494C0}"/>
              </a:ext>
            </a:extLst>
          </p:cNvPr>
          <p:cNvPicPr>
            <a:picLocks noChangeAspect="1"/>
          </p:cNvPicPr>
          <p:nvPr/>
        </p:nvPicPr>
        <p:blipFill>
          <a:blip r:embed="rId6"/>
          <a:stretch>
            <a:fillRect/>
          </a:stretch>
        </p:blipFill>
        <p:spPr>
          <a:xfrm>
            <a:off x="5121588" y="5478196"/>
            <a:ext cx="7070412" cy="16209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01135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E6FFE2-F5CF-4D17-BB8B-12A6DAAC3B49}"/>
              </a:ext>
            </a:extLst>
          </p:cNvPr>
          <p:cNvSpPr>
            <a:spLocks noGrp="1"/>
          </p:cNvSpPr>
          <p:nvPr>
            <p:ph type="title"/>
          </p:nvPr>
        </p:nvSpPr>
        <p:spPr>
          <a:xfrm>
            <a:off x="839788" y="1191637"/>
            <a:ext cx="5256212" cy="1600200"/>
          </a:xfrm>
        </p:spPr>
        <p:txBody>
          <a:bodyPr>
            <a:normAutofit/>
          </a:bodyPr>
          <a:lstStyle/>
          <a:p>
            <a:r>
              <a:rPr lang="en-US" sz="4000" dirty="0"/>
              <a:t>Learning to Rank (LTR)</a:t>
            </a:r>
            <a:endParaRPr lang="en-GB" sz="4000" dirty="0"/>
          </a:p>
        </p:txBody>
      </p:sp>
      <p:sp>
        <p:nvSpPr>
          <p:cNvPr id="6" name="Text Placeholder 5">
            <a:extLst>
              <a:ext uri="{FF2B5EF4-FFF2-40B4-BE49-F238E27FC236}">
                <a16:creationId xmlns:a16="http://schemas.microsoft.com/office/drawing/2014/main" id="{A961FB23-4811-41C2-82A6-1BD8EAA61DC9}"/>
              </a:ext>
            </a:extLst>
          </p:cNvPr>
          <p:cNvSpPr>
            <a:spLocks noGrp="1"/>
          </p:cNvSpPr>
          <p:nvPr>
            <p:ph type="body" sz="half" idx="2"/>
          </p:nvPr>
        </p:nvSpPr>
        <p:spPr>
          <a:xfrm>
            <a:off x="1140312" y="3435247"/>
            <a:ext cx="4955688" cy="2430179"/>
          </a:xfrm>
        </p:spPr>
        <p:txBody>
          <a:bodyPr>
            <a:normAutofit fontScale="70000" lnSpcReduction="20000"/>
          </a:bodyPr>
          <a:lstStyle/>
          <a:p>
            <a:pPr>
              <a:lnSpc>
                <a:spcPct val="120000"/>
              </a:lnSpc>
            </a:pPr>
            <a:r>
              <a:rPr lang="en-GB" sz="3200" dirty="0"/>
              <a:t>”... the task to automatically construct a ranking model using training data, such that the model can sort new objects according to their degrees of relevance, preference, or importance.”</a:t>
            </a:r>
          </a:p>
          <a:p>
            <a:pPr algn="r">
              <a:lnSpc>
                <a:spcPct val="120000"/>
              </a:lnSpc>
            </a:pPr>
            <a:r>
              <a:rPr lang="en-GB" sz="3200" dirty="0"/>
              <a:t>- Liu [2009]</a:t>
            </a:r>
          </a:p>
        </p:txBody>
      </p:sp>
      <p:sp>
        <p:nvSpPr>
          <p:cNvPr id="7" name="Rectangle 6">
            <a:extLst>
              <a:ext uri="{FF2B5EF4-FFF2-40B4-BE49-F238E27FC236}">
                <a16:creationId xmlns:a16="http://schemas.microsoft.com/office/drawing/2014/main" id="{6822F2EB-17BC-4D28-90EA-D738C37BA56F}"/>
              </a:ext>
            </a:extLst>
          </p:cNvPr>
          <p:cNvSpPr/>
          <p:nvPr/>
        </p:nvSpPr>
        <p:spPr>
          <a:xfrm>
            <a:off x="482162" y="6354338"/>
            <a:ext cx="11227676" cy="461665"/>
          </a:xfrm>
          <a:prstGeom prst="rect">
            <a:avLst/>
          </a:prstGeom>
        </p:spPr>
        <p:txBody>
          <a:bodyPr wrap="square">
            <a:spAutoFit/>
          </a:bodyPr>
          <a:lstStyle/>
          <a:p>
            <a:pPr lvl="0" algn="ctr" defTabSz="914400">
              <a:defRPr/>
            </a:pPr>
            <a:r>
              <a:rPr lang="en-GB" sz="1200" dirty="0"/>
              <a:t>Tie-Yan Liu. </a:t>
            </a:r>
            <a:r>
              <a:rPr lang="en-GB" sz="1200" dirty="0">
                <a:hlinkClick r:id="rId2"/>
              </a:rPr>
              <a:t>Learning to rank for information retrieval</a:t>
            </a:r>
            <a:r>
              <a:rPr lang="en-GB" sz="1200" dirty="0"/>
              <a:t>. Foundation and Trends in Information Retrieval, 2009.</a:t>
            </a:r>
          </a:p>
          <a:p>
            <a:pPr lvl="0" algn="ctr">
              <a:defRPr/>
            </a:pPr>
            <a:r>
              <a:rPr lang="en-GB" sz="1200" dirty="0"/>
              <a:t>Image source: </a:t>
            </a:r>
            <a:r>
              <a:rPr lang="en-CA" sz="1200" dirty="0">
                <a:hlinkClick r:id="rId3"/>
              </a:rPr>
              <a:t>https://storage.googleapis.com/pub-tools-public-publication-data/pdf/45530.pdf</a:t>
            </a:r>
            <a:r>
              <a:rPr lang="en-GB" sz="1200" dirty="0"/>
              <a:t> </a:t>
            </a:r>
            <a:endParaRPr kumimoji="0" lang="en-GB" sz="1200" b="0" i="0" u="none" strike="noStrike" kern="0" cap="none" spc="0" normalizeH="0" baseline="0" noProof="0" dirty="0">
              <a:ln>
                <a:noFill/>
              </a:ln>
              <a:solidFill>
                <a:prstClr val="black"/>
              </a:solidFill>
              <a:effectLst/>
              <a:uLnTx/>
              <a:uFillTx/>
            </a:endParaRPr>
          </a:p>
        </p:txBody>
      </p:sp>
      <p:pic>
        <p:nvPicPr>
          <p:cNvPr id="8" name="Picture 7">
            <a:extLst>
              <a:ext uri="{FF2B5EF4-FFF2-40B4-BE49-F238E27FC236}">
                <a16:creationId xmlns:a16="http://schemas.microsoft.com/office/drawing/2014/main" id="{EB538952-B0CA-4C6A-88F7-C19ED95E20B7}"/>
              </a:ext>
            </a:extLst>
          </p:cNvPr>
          <p:cNvPicPr>
            <a:picLocks noChangeAspect="1"/>
          </p:cNvPicPr>
          <p:nvPr/>
        </p:nvPicPr>
        <p:blipFill>
          <a:blip r:embed="rId4"/>
          <a:stretch>
            <a:fillRect/>
          </a:stretch>
        </p:blipFill>
        <p:spPr>
          <a:xfrm>
            <a:off x="6673231" y="1991737"/>
            <a:ext cx="4449848" cy="3018401"/>
          </a:xfrm>
          <a:prstGeom prst="rect">
            <a:avLst/>
          </a:prstGeom>
        </p:spPr>
      </p:pic>
    </p:spTree>
    <p:extLst>
      <p:ext uri="{BB962C8B-B14F-4D97-AF65-F5344CB8AC3E}">
        <p14:creationId xmlns:p14="http://schemas.microsoft.com/office/powerpoint/2010/main" val="20066332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E6FFE2-F5CF-4D17-BB8B-12A6DAAC3B49}"/>
              </a:ext>
            </a:extLst>
          </p:cNvPr>
          <p:cNvSpPr>
            <a:spLocks noGrp="1"/>
          </p:cNvSpPr>
          <p:nvPr>
            <p:ph type="title"/>
          </p:nvPr>
        </p:nvSpPr>
        <p:spPr>
          <a:xfrm>
            <a:off x="839788" y="1191637"/>
            <a:ext cx="5256212" cy="1600200"/>
          </a:xfrm>
        </p:spPr>
        <p:txBody>
          <a:bodyPr>
            <a:normAutofit/>
          </a:bodyPr>
          <a:lstStyle/>
          <a:p>
            <a:r>
              <a:rPr lang="en-US" sz="4000" dirty="0"/>
              <a:t>Problem formulation</a:t>
            </a:r>
            <a:endParaRPr lang="en-GB" sz="4000" dirty="0"/>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A961FB23-4811-41C2-82A6-1BD8EAA61DC9}"/>
                  </a:ext>
                </a:extLst>
              </p:cNvPr>
              <p:cNvSpPr>
                <a:spLocks noGrp="1"/>
              </p:cNvSpPr>
              <p:nvPr>
                <p:ph type="body" sz="half" idx="2"/>
              </p:nvPr>
            </p:nvSpPr>
            <p:spPr>
              <a:xfrm>
                <a:off x="839788" y="3435247"/>
                <a:ext cx="10211900" cy="2430179"/>
              </a:xfrm>
            </p:spPr>
            <p:txBody>
              <a:bodyPr>
                <a:normAutofit/>
              </a:bodyPr>
              <a:lstStyle/>
              <a:p>
                <a:pPr>
                  <a:spcBef>
                    <a:spcPts val="3600"/>
                  </a:spcBef>
                </a:pPr>
                <a:r>
                  <a:rPr lang="en-GB" sz="2400" dirty="0"/>
                  <a:t>LTR models represent a </a:t>
                </a:r>
                <a:r>
                  <a:rPr lang="en-GB" sz="2400" dirty="0" err="1"/>
                  <a:t>rankable</a:t>
                </a:r>
                <a:r>
                  <a:rPr lang="en-GB" sz="2400" dirty="0"/>
                  <a:t> item—e.g., a document or a movie or a song—given some context—e.g., a user-issued query or user’s historical interactions with other items—as a numerical vector </a:t>
                </a:r>
                <a14:m>
                  <m:oMath xmlns:m="http://schemas.openxmlformats.org/officeDocument/2006/math">
                    <m:acc>
                      <m:accPr>
                        <m:chr m:val="⃗"/>
                        <m:ctrlPr>
                          <a:rPr lang="en-GB" sz="2400" i="1" smtClean="0">
                            <a:latin typeface="Cambria Math" panose="02040503050406030204" pitchFamily="18" charset="0"/>
                          </a:rPr>
                        </m:ctrlPr>
                      </m:accPr>
                      <m:e>
                        <m:r>
                          <a:rPr lang="en-US" sz="2400" b="0" i="1" smtClean="0">
                            <a:latin typeface="Cambria Math" panose="02040503050406030204" pitchFamily="18" charset="0"/>
                          </a:rPr>
                          <m:t>𝑥</m:t>
                        </m:r>
                      </m:e>
                    </m:acc>
                    <m:r>
                      <a:rPr lang="en-GB" sz="2400" i="1" smtClean="0">
                        <a:latin typeface="Cambria Math" panose="02040503050406030204" pitchFamily="18" charset="0"/>
                        <a:ea typeface="Cambria Math" panose="02040503050406030204" pitchFamily="18" charset="0"/>
                      </a:rPr>
                      <m:t>∈</m:t>
                    </m:r>
                    <m:sSup>
                      <m:sSupPr>
                        <m:ctrlPr>
                          <a:rPr lang="en-GB" sz="2400" i="1" smtClean="0">
                            <a:latin typeface="Cambria Math" panose="02040503050406030204" pitchFamily="18" charset="0"/>
                            <a:ea typeface="Cambria Math" panose="02040503050406030204" pitchFamily="18" charset="0"/>
                          </a:rPr>
                        </m:ctrlPr>
                      </m:sSupPr>
                      <m:e>
                        <m:r>
                          <a:rPr lang="en-GB" sz="2400" i="1" smtClean="0">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𝑛</m:t>
                        </m:r>
                      </m:sup>
                    </m:sSup>
                  </m:oMath>
                </a14:m>
                <a:endParaRPr lang="en-GB" sz="2400" dirty="0"/>
              </a:p>
              <a:p>
                <a:pPr>
                  <a:spcBef>
                    <a:spcPts val="3600"/>
                  </a:spcBef>
                </a:pPr>
                <a:r>
                  <a:rPr lang="en-GB" sz="2400" dirty="0"/>
                  <a:t>The ranking model </a:t>
                </a:r>
                <a14:m>
                  <m:oMath xmlns:m="http://schemas.openxmlformats.org/officeDocument/2006/math">
                    <m:r>
                      <a:rPr lang="en-US" sz="2400" b="0" i="1" smtClean="0">
                        <a:latin typeface="Cambria Math" panose="02040503050406030204" pitchFamily="18" charset="0"/>
                      </a:rPr>
                      <m:t>𝑓</m:t>
                    </m:r>
                    <m:r>
                      <a:rPr lang="en-US" sz="2400" b="0" i="1" smtClean="0">
                        <a:latin typeface="Cambria Math" panose="02040503050406030204" pitchFamily="18" charset="0"/>
                      </a:rPr>
                      <m:t>:</m:t>
                    </m:r>
                    <m:acc>
                      <m:accPr>
                        <m:chr m:val="⃗"/>
                        <m:ctrlPr>
                          <a:rPr lang="en-GB" sz="2400" i="1">
                            <a:latin typeface="Cambria Math" panose="02040503050406030204" pitchFamily="18" charset="0"/>
                          </a:rPr>
                        </m:ctrlPr>
                      </m:accPr>
                      <m:e>
                        <m:r>
                          <a:rPr lang="en-US" sz="2400" i="1">
                            <a:latin typeface="Cambria Math" panose="02040503050406030204" pitchFamily="18" charset="0"/>
                          </a:rPr>
                          <m:t>𝑥</m:t>
                        </m:r>
                      </m:e>
                    </m:acc>
                    <m:r>
                      <a:rPr lang="en-US" sz="2400" i="1" smtClean="0">
                        <a:latin typeface="Cambria Math" panose="02040503050406030204" pitchFamily="18" charset="0"/>
                        <a:ea typeface="Cambria Math" panose="02040503050406030204" pitchFamily="18" charset="0"/>
                      </a:rPr>
                      <m:t>→</m:t>
                    </m:r>
                    <m:r>
                      <a:rPr lang="en-GB" sz="2400" i="1">
                        <a:latin typeface="Cambria Math" panose="02040503050406030204" pitchFamily="18" charset="0"/>
                        <a:ea typeface="Cambria Math" panose="02040503050406030204" pitchFamily="18" charset="0"/>
                      </a:rPr>
                      <m:t>ℝ</m:t>
                    </m:r>
                  </m:oMath>
                </a14:m>
                <a:r>
                  <a:rPr lang="en-GB" sz="2400" dirty="0"/>
                  <a:t> is trained to map the vector to a real-valued score such that relevant items are scored higher.</a:t>
                </a:r>
              </a:p>
            </p:txBody>
          </p:sp>
        </mc:Choice>
        <mc:Fallback xmlns="">
          <p:sp>
            <p:nvSpPr>
              <p:cNvPr id="6" name="Text Placeholder 5">
                <a:extLst>
                  <a:ext uri="{FF2B5EF4-FFF2-40B4-BE49-F238E27FC236}">
                    <a16:creationId xmlns:a16="http://schemas.microsoft.com/office/drawing/2014/main" id="{A961FB23-4811-41C2-82A6-1BD8EAA61DC9}"/>
                  </a:ext>
                </a:extLst>
              </p:cNvPr>
              <p:cNvSpPr>
                <a:spLocks noGrp="1" noRot="1" noChangeAspect="1" noMove="1" noResize="1" noEditPoints="1" noAdjustHandles="1" noChangeArrowheads="1" noChangeShapeType="1" noTextEdit="1"/>
              </p:cNvSpPr>
              <p:nvPr>
                <p:ph type="body" sz="half" idx="2"/>
              </p:nvPr>
            </p:nvSpPr>
            <p:spPr>
              <a:xfrm>
                <a:off x="839788" y="3435247"/>
                <a:ext cx="10211900" cy="2430179"/>
              </a:xfrm>
              <a:blipFill>
                <a:blip r:embed="rId2"/>
                <a:stretch>
                  <a:fillRect l="-955" t="-3266"/>
                </a:stretch>
              </a:blipFill>
            </p:spPr>
            <p:txBody>
              <a:bodyPr/>
              <a:lstStyle/>
              <a:p>
                <a:r>
                  <a:rPr lang="en-CA">
                    <a:noFill/>
                  </a:rPr>
                  <a:t> </a:t>
                </a:r>
              </a:p>
            </p:txBody>
          </p:sp>
        </mc:Fallback>
      </mc:AlternateContent>
    </p:spTree>
    <p:extLst>
      <p:ext uri="{BB962C8B-B14F-4D97-AF65-F5344CB8AC3E}">
        <p14:creationId xmlns:p14="http://schemas.microsoft.com/office/powerpoint/2010/main" val="42350156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E6FFE2-F5CF-4D17-BB8B-12A6DAAC3B49}"/>
              </a:ext>
            </a:extLst>
          </p:cNvPr>
          <p:cNvSpPr>
            <a:spLocks noGrp="1"/>
          </p:cNvSpPr>
          <p:nvPr>
            <p:ph type="title"/>
          </p:nvPr>
        </p:nvSpPr>
        <p:spPr>
          <a:xfrm>
            <a:off x="839788" y="1191637"/>
            <a:ext cx="9422338" cy="964073"/>
          </a:xfrm>
        </p:spPr>
        <p:txBody>
          <a:bodyPr>
            <a:normAutofit/>
          </a:bodyPr>
          <a:lstStyle/>
          <a:p>
            <a:r>
              <a:rPr lang="en-US" sz="4000" dirty="0"/>
              <a:t>Why is ranking challenging?</a:t>
            </a:r>
            <a:endParaRPr lang="en-GB" sz="4000" dirty="0"/>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A961FB23-4811-41C2-82A6-1BD8EAA61DC9}"/>
                  </a:ext>
                </a:extLst>
              </p:cNvPr>
              <p:cNvSpPr>
                <a:spLocks noGrp="1"/>
              </p:cNvSpPr>
              <p:nvPr>
                <p:ph type="body" sz="half" idx="2"/>
              </p:nvPr>
            </p:nvSpPr>
            <p:spPr>
              <a:xfrm>
                <a:off x="6238026" y="2658359"/>
                <a:ext cx="4813661" cy="3289954"/>
              </a:xfrm>
            </p:spPr>
            <p:txBody>
              <a:bodyPr>
                <a:normAutofit fontScale="77500" lnSpcReduction="20000"/>
              </a:bodyPr>
              <a:lstStyle/>
              <a:p>
                <a:pPr>
                  <a:spcBef>
                    <a:spcPts val="3600"/>
                  </a:spcBef>
                </a:pPr>
                <a:r>
                  <a:rPr lang="en-US" sz="4500" dirty="0"/>
                  <a:t>Examples of ranking metrics</a:t>
                </a:r>
              </a:p>
              <a:p>
                <a:pPr>
                  <a:spcBef>
                    <a:spcPts val="3000"/>
                  </a:spcBef>
                </a:pPr>
                <a:r>
                  <a:rPr lang="en-US" sz="2400" b="1" dirty="0"/>
                  <a:t>Discounted Cumulative Gain (DCG)</a:t>
                </a:r>
              </a:p>
              <a:p>
                <a:pPr>
                  <a:spcBef>
                    <a:spcPts val="3600"/>
                  </a:spcBef>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𝐷𝐶𝐺</m:t>
                      </m:r>
                      <m:r>
                        <a:rPr lang="en-US" sz="2400" b="0" i="1" smtClean="0">
                          <a:latin typeface="Cambria Math" panose="02040503050406030204" pitchFamily="18" charset="0"/>
                        </a:rPr>
                        <m:t>@</m:t>
                      </m:r>
                      <m:r>
                        <a:rPr lang="en-US" sz="2400" b="0" i="1" smtClean="0">
                          <a:latin typeface="Cambria Math" panose="02040503050406030204" pitchFamily="18" charset="0"/>
                        </a:rPr>
                        <m:t>𝑘</m:t>
                      </m:r>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𝑘</m:t>
                          </m:r>
                        </m:sup>
                        <m:e>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2</m:t>
                                  </m:r>
                                </m:e>
                                <m:sup>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𝑟𝑒𝑙</m:t>
                                      </m:r>
                                    </m:e>
                                    <m:sub>
                                      <m:r>
                                        <a:rPr lang="en-US" b="0" i="1" smtClean="0">
                                          <a:latin typeface="Cambria Math" panose="02040503050406030204" pitchFamily="18" charset="0"/>
                                        </a:rPr>
                                        <m:t>𝑖</m:t>
                                      </m:r>
                                    </m:sub>
                                    <m:sup/>
                                  </m:sSubSup>
                                </m:sup>
                              </m:sSup>
                              <m:r>
                                <a:rPr lang="en-US" sz="2400" b="0" i="1" smtClean="0">
                                  <a:latin typeface="Cambria Math" panose="02040503050406030204" pitchFamily="18" charset="0"/>
                                </a:rPr>
                                <m:t>−1</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𝑙𝑜𝑔</m:t>
                                  </m:r>
                                </m:e>
                                <m:sub>
                                  <m:r>
                                    <a:rPr lang="en-US" sz="2400" b="0" i="1" smtClean="0">
                                      <a:latin typeface="Cambria Math" panose="02040503050406030204" pitchFamily="18" charset="0"/>
                                    </a:rPr>
                                    <m:t>2</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r>
                                    <a:rPr lang="en-US" sz="2400" b="0" i="1" smtClean="0">
                                      <a:latin typeface="Cambria Math" panose="02040503050406030204" pitchFamily="18" charset="0"/>
                                    </a:rPr>
                                    <m:t>+1</m:t>
                                  </m:r>
                                </m:e>
                              </m:d>
                            </m:den>
                          </m:f>
                        </m:e>
                      </m:nary>
                    </m:oMath>
                  </m:oMathPara>
                </a14:m>
                <a:endParaRPr lang="en-US" sz="2400" dirty="0"/>
              </a:p>
              <a:p>
                <a:pPr>
                  <a:spcBef>
                    <a:spcPts val="2400"/>
                  </a:spcBef>
                </a:pPr>
                <a:r>
                  <a:rPr lang="en-US" sz="2400" b="1" dirty="0"/>
                  <a:t>Reciprocal Rank (RR)</a:t>
                </a:r>
              </a:p>
              <a:p>
                <a:pPr>
                  <a:spcBef>
                    <a:spcPts val="3600"/>
                  </a:spcBef>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𝑅𝑅</m:t>
                      </m:r>
                      <m:r>
                        <a:rPr lang="en-US" sz="2400" b="0" i="1" smtClean="0">
                          <a:latin typeface="Cambria Math" panose="02040503050406030204" pitchFamily="18" charset="0"/>
                        </a:rPr>
                        <m:t>@</m:t>
                      </m:r>
                      <m:r>
                        <a:rPr lang="en-US" sz="2400" b="0" i="1" smtClean="0">
                          <a:latin typeface="Cambria Math" panose="02040503050406030204" pitchFamily="18" charset="0"/>
                        </a:rPr>
                        <m:t>𝑘</m:t>
                      </m:r>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max</m:t>
                              </m:r>
                            </m:e>
                            <m:lim>
                              <m:r>
                                <a:rPr lang="en-US" sz="2400" b="0" i="1" smtClean="0">
                                  <a:latin typeface="Cambria Math" panose="02040503050406030204" pitchFamily="18" charset="0"/>
                                </a:rPr>
                                <m:t>1&lt;</m:t>
                              </m:r>
                              <m:r>
                                <a:rPr lang="en-US" sz="2400" b="0" i="1" smtClean="0">
                                  <a:latin typeface="Cambria Math" panose="02040503050406030204" pitchFamily="18" charset="0"/>
                                </a:rPr>
                                <m:t>𝑖</m:t>
                              </m:r>
                              <m:r>
                                <a:rPr lang="en-US" sz="2400" b="0" i="1" smtClean="0">
                                  <a:latin typeface="Cambria Math" panose="02040503050406030204" pitchFamily="18" charset="0"/>
                                </a:rPr>
                                <m:t>&lt;</m:t>
                              </m:r>
                              <m:r>
                                <a:rPr lang="en-US" sz="2400" b="0" i="1" smtClean="0">
                                  <a:latin typeface="Cambria Math" panose="02040503050406030204" pitchFamily="18" charset="0"/>
                                </a:rPr>
                                <m:t>𝑘</m:t>
                              </m:r>
                            </m:lim>
                          </m:limLow>
                        </m:fName>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𝑟𝑒𝑙</m:t>
                                  </m:r>
                                </m:e>
                                <m:sub>
                                  <m:r>
                                    <a:rPr lang="en-US" sz="2400" b="0" i="1" smtClean="0">
                                      <a:latin typeface="Cambria Math" panose="02040503050406030204" pitchFamily="18" charset="0"/>
                                    </a:rPr>
                                    <m:t>𝑖</m:t>
                                  </m:r>
                                </m:sub>
                              </m:sSub>
                            </m:num>
                            <m:den>
                              <m:r>
                                <a:rPr lang="en-US" sz="2400" b="0" i="1" smtClean="0">
                                  <a:latin typeface="Cambria Math" panose="02040503050406030204" pitchFamily="18" charset="0"/>
                                </a:rPr>
                                <m:t>𝑖</m:t>
                              </m:r>
                            </m:den>
                          </m:f>
                        </m:e>
                      </m:func>
                    </m:oMath>
                  </m:oMathPara>
                </a14:m>
                <a:endParaRPr lang="en-US" sz="2400" dirty="0"/>
              </a:p>
            </p:txBody>
          </p:sp>
        </mc:Choice>
        <mc:Fallback xmlns="">
          <p:sp>
            <p:nvSpPr>
              <p:cNvPr id="6" name="Text Placeholder 5">
                <a:extLst>
                  <a:ext uri="{FF2B5EF4-FFF2-40B4-BE49-F238E27FC236}">
                    <a16:creationId xmlns:a16="http://schemas.microsoft.com/office/drawing/2014/main" id="{A961FB23-4811-41C2-82A6-1BD8EAA61DC9}"/>
                  </a:ext>
                </a:extLst>
              </p:cNvPr>
              <p:cNvSpPr>
                <a:spLocks noGrp="1" noRot="1" noChangeAspect="1" noMove="1" noResize="1" noEditPoints="1" noAdjustHandles="1" noChangeArrowheads="1" noChangeShapeType="1" noTextEdit="1"/>
              </p:cNvSpPr>
              <p:nvPr>
                <p:ph type="body" sz="half" idx="2"/>
              </p:nvPr>
            </p:nvSpPr>
            <p:spPr>
              <a:xfrm>
                <a:off x="6238026" y="2658359"/>
                <a:ext cx="4813661" cy="3289954"/>
              </a:xfrm>
              <a:blipFill>
                <a:blip r:embed="rId2"/>
                <a:stretch>
                  <a:fillRect l="-3671" t="-7593"/>
                </a:stretch>
              </a:blipFill>
            </p:spPr>
            <p:txBody>
              <a:bodyPr/>
              <a:lstStyle/>
              <a:p>
                <a:r>
                  <a:rPr lang="en-CA">
                    <a:noFill/>
                  </a:rPr>
                  <a:t> </a:t>
                </a:r>
              </a:p>
            </p:txBody>
          </p:sp>
        </mc:Fallback>
      </mc:AlternateContent>
      <p:grpSp>
        <p:nvGrpSpPr>
          <p:cNvPr id="2" name="Group 1">
            <a:extLst>
              <a:ext uri="{FF2B5EF4-FFF2-40B4-BE49-F238E27FC236}">
                <a16:creationId xmlns:a16="http://schemas.microsoft.com/office/drawing/2014/main" id="{68828F6F-08B9-4A62-9F8A-DC388017A9FE}"/>
              </a:ext>
            </a:extLst>
          </p:cNvPr>
          <p:cNvGrpSpPr/>
          <p:nvPr/>
        </p:nvGrpSpPr>
        <p:grpSpPr>
          <a:xfrm>
            <a:off x="1353471" y="2700047"/>
            <a:ext cx="3035093" cy="3151679"/>
            <a:chOff x="1363046" y="2519825"/>
            <a:chExt cx="3035093" cy="3151679"/>
          </a:xfrm>
        </p:grpSpPr>
        <p:sp>
          <p:nvSpPr>
            <p:cNvPr id="5" name="Rectangle 4">
              <a:extLst>
                <a:ext uri="{FF2B5EF4-FFF2-40B4-BE49-F238E27FC236}">
                  <a16:creationId xmlns:a16="http://schemas.microsoft.com/office/drawing/2014/main" id="{2BE3097C-8096-4CF3-ADE8-C798FA254E0B}"/>
                </a:ext>
              </a:extLst>
            </p:cNvPr>
            <p:cNvSpPr/>
            <p:nvPr/>
          </p:nvSpPr>
          <p:spPr>
            <a:xfrm>
              <a:off x="1363046" y="2519825"/>
              <a:ext cx="3035093" cy="428923"/>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up 6">
              <a:extLst>
                <a:ext uri="{FF2B5EF4-FFF2-40B4-BE49-F238E27FC236}">
                  <a16:creationId xmlns:a16="http://schemas.microsoft.com/office/drawing/2014/main" id="{AAD359AB-53C3-4889-A76D-E054B786C0DE}"/>
                </a:ext>
              </a:extLst>
            </p:cNvPr>
            <p:cNvGrpSpPr/>
            <p:nvPr/>
          </p:nvGrpSpPr>
          <p:grpSpPr>
            <a:xfrm rot="604810">
              <a:off x="3940382" y="2610072"/>
              <a:ext cx="345434" cy="211132"/>
              <a:chOff x="4325342" y="2733025"/>
              <a:chExt cx="389369" cy="237985"/>
            </a:xfrm>
          </p:grpSpPr>
          <p:sp>
            <p:nvSpPr>
              <p:cNvPr id="8" name="Oval 7">
                <a:extLst>
                  <a:ext uri="{FF2B5EF4-FFF2-40B4-BE49-F238E27FC236}">
                    <a16:creationId xmlns:a16="http://schemas.microsoft.com/office/drawing/2014/main" id="{04F48E33-C9B7-49AB-BA24-F5338AFF3C8F}"/>
                  </a:ext>
                </a:extLst>
              </p:cNvPr>
              <p:cNvSpPr/>
              <p:nvPr/>
            </p:nvSpPr>
            <p:spPr>
              <a:xfrm>
                <a:off x="4325342" y="2733025"/>
                <a:ext cx="215128" cy="215128"/>
              </a:xfrm>
              <a:prstGeom prst="ellipse">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9" name="Rectangle: Rounded Corners 8">
                <a:extLst>
                  <a:ext uri="{FF2B5EF4-FFF2-40B4-BE49-F238E27FC236}">
                    <a16:creationId xmlns:a16="http://schemas.microsoft.com/office/drawing/2014/main" id="{481D0045-0EA0-4362-AD8D-3499C914C6B4}"/>
                  </a:ext>
                </a:extLst>
              </p:cNvPr>
              <p:cNvSpPr/>
              <p:nvPr/>
            </p:nvSpPr>
            <p:spPr>
              <a:xfrm rot="1800000">
                <a:off x="4510337" y="2925291"/>
                <a:ext cx="204374" cy="45719"/>
              </a:xfrm>
              <a:prstGeom prst="roundRect">
                <a:avLst/>
              </a:prstGeom>
              <a:solidFill>
                <a:schemeClr val="tx1">
                  <a:lumMod val="65000"/>
                  <a:lumOff val="35000"/>
                </a:schemeClr>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pic>
          <p:nvPicPr>
            <p:cNvPr id="10" name="Graphic 9" descr="Checkmark">
              <a:extLst>
                <a:ext uri="{FF2B5EF4-FFF2-40B4-BE49-F238E27FC236}">
                  <a16:creationId xmlns:a16="http://schemas.microsoft.com/office/drawing/2014/main" id="{9B477B35-019F-45FF-A652-8CE952E7721A}"/>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25912" y="4284635"/>
              <a:ext cx="335477" cy="335477"/>
            </a:xfrm>
            <a:prstGeom prst="rect">
              <a:avLst/>
            </a:prstGeom>
          </p:spPr>
        </p:pic>
        <p:pic>
          <p:nvPicPr>
            <p:cNvPr id="11" name="Graphic 10" descr="Close">
              <a:extLst>
                <a:ext uri="{FF2B5EF4-FFF2-40B4-BE49-F238E27FC236}">
                  <a16:creationId xmlns:a16="http://schemas.microsoft.com/office/drawing/2014/main" id="{35A65BA8-39C9-4B3C-B581-46725D688C5D}"/>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28802" y="3233242"/>
              <a:ext cx="335477" cy="335477"/>
            </a:xfrm>
            <a:prstGeom prst="rect">
              <a:avLst/>
            </a:prstGeom>
          </p:spPr>
        </p:pic>
        <p:sp>
          <p:nvSpPr>
            <p:cNvPr id="12" name="Rectangle 11">
              <a:extLst>
                <a:ext uri="{FF2B5EF4-FFF2-40B4-BE49-F238E27FC236}">
                  <a16:creationId xmlns:a16="http://schemas.microsoft.com/office/drawing/2014/main" id="{CF69F4F1-A22A-4E80-8390-0FBBC443F48D}"/>
                </a:ext>
              </a:extLst>
            </p:cNvPr>
            <p:cNvSpPr/>
            <p:nvPr/>
          </p:nvSpPr>
          <p:spPr>
            <a:xfrm>
              <a:off x="1703386" y="3327517"/>
              <a:ext cx="1216835" cy="146927"/>
            </a:xfrm>
            <a:prstGeom prst="rect">
              <a:avLst/>
            </a:prstGeom>
            <a:solidFill>
              <a:schemeClr val="bg1">
                <a:lumMod val="85000"/>
              </a:schemeClr>
            </a:solidFill>
            <a:ln w="387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A6FDA1C7-9E33-444F-A03F-D06DD0D97CDF}"/>
                </a:ext>
              </a:extLst>
            </p:cNvPr>
            <p:cNvSpPr/>
            <p:nvPr/>
          </p:nvSpPr>
          <p:spPr>
            <a:xfrm>
              <a:off x="1703385" y="3853214"/>
              <a:ext cx="1703568" cy="146927"/>
            </a:xfrm>
            <a:prstGeom prst="rect">
              <a:avLst/>
            </a:prstGeom>
            <a:solidFill>
              <a:schemeClr val="bg1">
                <a:lumMod val="85000"/>
              </a:schemeClr>
            </a:solidFill>
            <a:ln w="387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4" name="Rectangle 13">
              <a:extLst>
                <a:ext uri="{FF2B5EF4-FFF2-40B4-BE49-F238E27FC236}">
                  <a16:creationId xmlns:a16="http://schemas.microsoft.com/office/drawing/2014/main" id="{1CE0F427-A714-4B57-9BD8-939E0F3A6A41}"/>
                </a:ext>
              </a:extLst>
            </p:cNvPr>
            <p:cNvSpPr/>
            <p:nvPr/>
          </p:nvSpPr>
          <p:spPr>
            <a:xfrm>
              <a:off x="1703384" y="4378910"/>
              <a:ext cx="1541324" cy="146927"/>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C870722A-D5CB-4930-B07C-61BF1F976E2E}"/>
                </a:ext>
              </a:extLst>
            </p:cNvPr>
            <p:cNvSpPr/>
            <p:nvPr/>
          </p:nvSpPr>
          <p:spPr>
            <a:xfrm>
              <a:off x="1703385" y="4904606"/>
              <a:ext cx="1379079" cy="146927"/>
            </a:xfrm>
            <a:prstGeom prst="rect">
              <a:avLst/>
            </a:prstGeom>
            <a:solidFill>
              <a:schemeClr val="bg1">
                <a:lumMod val="85000"/>
              </a:schemeClr>
            </a:solidFill>
            <a:ln w="387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6" name="Rectangle 15">
              <a:extLst>
                <a:ext uri="{FF2B5EF4-FFF2-40B4-BE49-F238E27FC236}">
                  <a16:creationId xmlns:a16="http://schemas.microsoft.com/office/drawing/2014/main" id="{FADEE5E2-7697-4459-A258-D242C983AD22}"/>
                </a:ext>
              </a:extLst>
            </p:cNvPr>
            <p:cNvSpPr/>
            <p:nvPr/>
          </p:nvSpPr>
          <p:spPr>
            <a:xfrm>
              <a:off x="1703384" y="5430303"/>
              <a:ext cx="1541324" cy="146927"/>
            </a:xfrm>
            <a:prstGeom prst="rect">
              <a:avLst/>
            </a:prstGeom>
            <a:solidFill>
              <a:schemeClr val="tx1">
                <a:lumMod val="65000"/>
                <a:lumOff val="35000"/>
              </a:schemeClr>
            </a:solidFill>
            <a:ln w="3870"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pic>
          <p:nvPicPr>
            <p:cNvPr id="17" name="Graphic 16" descr="Close">
              <a:extLst>
                <a:ext uri="{FF2B5EF4-FFF2-40B4-BE49-F238E27FC236}">
                  <a16:creationId xmlns:a16="http://schemas.microsoft.com/office/drawing/2014/main" id="{FF38AB9F-2C84-4D87-B25A-814D3DC5CE50}"/>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28802" y="3758938"/>
              <a:ext cx="335477" cy="335477"/>
            </a:xfrm>
            <a:prstGeom prst="rect">
              <a:avLst/>
            </a:prstGeom>
          </p:spPr>
        </p:pic>
        <p:pic>
          <p:nvPicPr>
            <p:cNvPr id="18" name="Graphic 17" descr="Close">
              <a:extLst>
                <a:ext uri="{FF2B5EF4-FFF2-40B4-BE49-F238E27FC236}">
                  <a16:creationId xmlns:a16="http://schemas.microsoft.com/office/drawing/2014/main" id="{A2CD37C0-2C69-4F6E-9A23-1431F10D5865}"/>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25913" y="4810331"/>
              <a:ext cx="335477" cy="335477"/>
            </a:xfrm>
            <a:prstGeom prst="rect">
              <a:avLst/>
            </a:prstGeom>
          </p:spPr>
        </p:pic>
        <p:pic>
          <p:nvPicPr>
            <p:cNvPr id="19" name="Graphic 18" descr="Checkmark">
              <a:extLst>
                <a:ext uri="{FF2B5EF4-FFF2-40B4-BE49-F238E27FC236}">
                  <a16:creationId xmlns:a16="http://schemas.microsoft.com/office/drawing/2014/main" id="{ECB293CB-DFBE-4538-A2C0-1498C967A110}"/>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25911" y="5336027"/>
              <a:ext cx="335477" cy="335477"/>
            </a:xfrm>
            <a:prstGeom prst="rect">
              <a:avLst/>
            </a:prstGeom>
          </p:spPr>
        </p:pic>
      </p:grpSp>
      <p:sp>
        <p:nvSpPr>
          <p:cNvPr id="20" name="Text Placeholder 5">
            <a:extLst>
              <a:ext uri="{FF2B5EF4-FFF2-40B4-BE49-F238E27FC236}">
                <a16:creationId xmlns:a16="http://schemas.microsoft.com/office/drawing/2014/main" id="{DA490FE8-5435-4703-A1D1-9495E293150C}"/>
              </a:ext>
            </a:extLst>
          </p:cNvPr>
          <p:cNvSpPr txBox="1">
            <a:spLocks/>
          </p:cNvSpPr>
          <p:nvPr/>
        </p:nvSpPr>
        <p:spPr>
          <a:xfrm>
            <a:off x="390427" y="6092106"/>
            <a:ext cx="11411146" cy="747037"/>
          </a:xfrm>
          <a:prstGeom prst="rect">
            <a:avLst/>
          </a:prstGeom>
        </p:spPr>
        <p:txBody>
          <a:bodyPr vert="horz" lIns="91440" tIns="45720" rIns="91440" bIns="45720" rtlCol="0">
            <a:normAutofit fontScale="92500"/>
          </a:bodyPr>
          <a:lstStyle>
            <a:lvl1pPr marL="0" indent="0" algn="l" defTabSz="914400" rtl="0" eaLnBrk="1" latinLnBrk="0" hangingPunct="1">
              <a:lnSpc>
                <a:spcPct val="120000"/>
              </a:lnSpc>
              <a:spcBef>
                <a:spcPts val="1000"/>
              </a:spcBef>
              <a:buSzPct val="125000"/>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9pPr>
          </a:lstStyle>
          <a:p>
            <a:pPr algn="ctr">
              <a:spcBef>
                <a:spcPts val="3600"/>
              </a:spcBef>
            </a:pPr>
            <a:r>
              <a:rPr lang="en-US" sz="2800" dirty="0"/>
              <a:t>Rank based metrics, such as DCG and MRR, are non-smooth / non-differentiable</a:t>
            </a:r>
          </a:p>
        </p:txBody>
      </p:sp>
    </p:spTree>
    <p:extLst>
      <p:ext uri="{BB962C8B-B14F-4D97-AF65-F5344CB8AC3E}">
        <p14:creationId xmlns:p14="http://schemas.microsoft.com/office/powerpoint/2010/main" val="892211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6214D-119A-40B4-8FAB-7621DB7E21FD}"/>
              </a:ext>
            </a:extLst>
          </p:cNvPr>
          <p:cNvSpPr>
            <a:spLocks noGrp="1"/>
          </p:cNvSpPr>
          <p:nvPr>
            <p:ph type="title"/>
          </p:nvPr>
        </p:nvSpPr>
        <p:spPr/>
        <p:txBody>
          <a:bodyPr/>
          <a:lstStyle/>
          <a:p>
            <a:r>
              <a:rPr lang="en-US" dirty="0"/>
              <a:t>Agenda</a:t>
            </a:r>
            <a:endParaRPr lang="en-CA" dirty="0"/>
          </a:p>
        </p:txBody>
      </p:sp>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E4958D56-A4D3-4753-AE42-AD0AC3325056}"/>
                  </a:ext>
                </a:extLst>
              </p:cNvPr>
              <p:cNvGraphicFramePr>
                <a:graphicFrameLocks noChangeAspect="1"/>
              </p:cNvGraphicFramePr>
              <p:nvPr>
                <p:extLst>
                  <p:ext uri="{D42A27DB-BD31-4B8C-83A1-F6EECF244321}">
                    <p14:modId xmlns:p14="http://schemas.microsoft.com/office/powerpoint/2010/main" val="3095568343"/>
                  </p:ext>
                </p:extLst>
              </p:nvPr>
            </p:nvGraphicFramePr>
            <p:xfrm>
              <a:off x="838200" y="1825625"/>
              <a:ext cx="10515600" cy="4351338"/>
            </p:xfrm>
            <a:graphic>
              <a:graphicData uri="http://schemas.microsoft.com/office/powerpoint/2016/summaryzoom">
                <psuz:summaryZm>
                  <psuz:summaryZmObj sectionId="{8E982369-C63D-4FF6-BA99-B672059E671A}">
                    <psuz:zmPr id="{7F9B8DEE-B663-4942-AF66-C64FB3544AF2}" transitionDur="1000">
                      <p166:blipFill xmlns:p166="http://schemas.microsoft.com/office/powerpoint/2016/6/main">
                        <a:blip r:embed="rId2"/>
                        <a:stretch>
                          <a:fillRect/>
                        </a:stretch>
                      </p166:blipFill>
                      <p166:spPr xmlns:p166="http://schemas.microsoft.com/office/powerpoint/2016/6/main">
                        <a:xfrm>
                          <a:off x="437054" y="844788"/>
                          <a:ext cx="4732020" cy="2661761"/>
                        </a:xfrm>
                        <a:prstGeom prst="rect">
                          <a:avLst/>
                        </a:prstGeom>
                        <a:ln w="3175">
                          <a:solidFill>
                            <a:prstClr val="ltGray"/>
                          </a:solidFill>
                        </a:ln>
                      </p166:spPr>
                    </psuz:zmPr>
                  </psuz:summaryZmObj>
                  <psuz:summaryZmObj sectionId="{B525D5C8-50EC-444A-B814-079831D4D7C7}">
                    <psuz:zmPr id="{901A4AB3-BAC0-4A85-8056-2FED07D31BA0}" transitionDur="1000">
                      <p166:blipFill xmlns:p166="http://schemas.microsoft.com/office/powerpoint/2016/6/main">
                        <a:blip r:embed="rId3"/>
                        <a:stretch>
                          <a:fillRect/>
                        </a:stretch>
                      </p166:blipFill>
                      <p166:spPr xmlns:p166="http://schemas.microsoft.com/office/powerpoint/2016/6/main">
                        <a:xfrm>
                          <a:off x="5346525" y="844788"/>
                          <a:ext cx="4732020" cy="2661761"/>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E4958D56-A4D3-4753-AE42-AD0AC3325056}"/>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Picture 3">
                  <a:hlinkClick r:id="rId4"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275254" y="2670413"/>
                  <a:ext cx="4732020" cy="2661761"/>
                </a:xfrm>
                <a:prstGeom prst="rect">
                  <a:avLst/>
                </a:prstGeom>
                <a:ln w="3175">
                  <a:solidFill>
                    <a:prstClr val="ltGray"/>
                  </a:solidFill>
                </a:ln>
              </p:spPr>
            </p:pic>
            <p:pic>
              <p:nvPicPr>
                <p:cNvPr id="4" name="Picture 4">
                  <a:hlinkClick r:id="rId5"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6184725" y="2670413"/>
                  <a:ext cx="4732020" cy="2661761"/>
                </a:xfrm>
                <a:prstGeom prst="rect">
                  <a:avLst/>
                </a:prstGeom>
                <a:ln w="3175">
                  <a:solidFill>
                    <a:prstClr val="ltGray"/>
                  </a:solidFill>
                </a:ln>
              </p:spPr>
            </p:pic>
          </p:grpSp>
        </mc:Fallback>
      </mc:AlternateContent>
    </p:spTree>
    <p:extLst>
      <p:ext uri="{BB962C8B-B14F-4D97-AF65-F5344CB8AC3E}">
        <p14:creationId xmlns:p14="http://schemas.microsoft.com/office/powerpoint/2010/main" val="1375956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3C258-527E-4420-9704-F28059CD4D74}"/>
              </a:ext>
            </a:extLst>
          </p:cNvPr>
          <p:cNvSpPr>
            <a:spLocks noGrp="1"/>
          </p:cNvSpPr>
          <p:nvPr>
            <p:ph type="title"/>
          </p:nvPr>
        </p:nvSpPr>
        <p:spPr>
          <a:xfrm>
            <a:off x="857671" y="1412133"/>
            <a:ext cx="4145071" cy="1639884"/>
          </a:xfrm>
        </p:spPr>
        <p:txBody>
          <a:bodyPr>
            <a:normAutofit/>
          </a:bodyPr>
          <a:lstStyle/>
          <a:p>
            <a:r>
              <a:rPr lang="en-US" sz="4000" dirty="0"/>
              <a:t>Features</a:t>
            </a:r>
            <a:endParaRPr lang="en-GB" sz="4000" dirty="0"/>
          </a:p>
        </p:txBody>
      </p:sp>
      <p:sp>
        <p:nvSpPr>
          <p:cNvPr id="3" name="Content Placeholder 2">
            <a:extLst>
              <a:ext uri="{FF2B5EF4-FFF2-40B4-BE49-F238E27FC236}">
                <a16:creationId xmlns:a16="http://schemas.microsoft.com/office/drawing/2014/main" id="{4B87DE56-0C2B-407C-8811-6CF106547FF0}"/>
              </a:ext>
            </a:extLst>
          </p:cNvPr>
          <p:cNvSpPr>
            <a:spLocks noGrp="1"/>
          </p:cNvSpPr>
          <p:nvPr>
            <p:ph idx="1"/>
          </p:nvPr>
        </p:nvSpPr>
        <p:spPr>
          <a:xfrm>
            <a:off x="5996152" y="1395198"/>
            <a:ext cx="5165833" cy="5198534"/>
          </a:xfrm>
        </p:spPr>
        <p:txBody>
          <a:bodyPr/>
          <a:lstStyle/>
          <a:p>
            <a:pPr marL="0" indent="0">
              <a:spcBef>
                <a:spcPts val="2400"/>
              </a:spcBef>
              <a:buNone/>
            </a:pPr>
            <a:r>
              <a:rPr lang="en-GB" sz="1800" dirty="0"/>
              <a:t>They can often be categorized as:</a:t>
            </a:r>
          </a:p>
          <a:p>
            <a:pPr marL="0" indent="0">
              <a:spcBef>
                <a:spcPts val="3600"/>
              </a:spcBef>
              <a:buNone/>
            </a:pPr>
            <a:r>
              <a:rPr lang="en-GB" sz="2000" dirty="0">
                <a:latin typeface="Segoe UI" panose="020B0502040204020203" pitchFamily="34" charset="0"/>
                <a:cs typeface="Segoe UI" panose="020B0502040204020203" pitchFamily="34" charset="0"/>
              </a:rPr>
              <a:t>Query-independent or static features</a:t>
            </a:r>
          </a:p>
          <a:p>
            <a:pPr marL="0" indent="0">
              <a:spcBef>
                <a:spcPts val="0"/>
              </a:spcBef>
              <a:buNone/>
            </a:pPr>
            <a:r>
              <a:rPr lang="en-GB" sz="1800" dirty="0"/>
              <a:t>e.g., incoming link count and document length</a:t>
            </a:r>
          </a:p>
          <a:p>
            <a:pPr marL="0" indent="0">
              <a:spcBef>
                <a:spcPts val="3600"/>
              </a:spcBef>
              <a:buNone/>
            </a:pPr>
            <a:r>
              <a:rPr lang="en-GB" sz="2000" dirty="0">
                <a:latin typeface="Segoe UI" panose="020B0502040204020203" pitchFamily="34" charset="0"/>
                <a:cs typeface="Segoe UI" panose="020B0502040204020203" pitchFamily="34" charset="0"/>
              </a:rPr>
              <a:t>Query-dependent or dynamic features</a:t>
            </a:r>
          </a:p>
          <a:p>
            <a:pPr marL="0" indent="0">
              <a:spcBef>
                <a:spcPts val="0"/>
              </a:spcBef>
              <a:buNone/>
            </a:pPr>
            <a:r>
              <a:rPr lang="en-GB" sz="1800" dirty="0"/>
              <a:t>e.g., BM25</a:t>
            </a:r>
          </a:p>
          <a:p>
            <a:pPr marL="0" indent="0">
              <a:spcBef>
                <a:spcPts val="3600"/>
              </a:spcBef>
              <a:buNone/>
            </a:pPr>
            <a:r>
              <a:rPr lang="en-GB" sz="2000" dirty="0">
                <a:latin typeface="Segoe UI" panose="020B0502040204020203" pitchFamily="34" charset="0"/>
                <a:cs typeface="Segoe UI" panose="020B0502040204020203" pitchFamily="34" charset="0"/>
              </a:rPr>
              <a:t>Query-level features</a:t>
            </a:r>
          </a:p>
          <a:p>
            <a:pPr marL="0" indent="0">
              <a:spcBef>
                <a:spcPts val="0"/>
              </a:spcBef>
              <a:buNone/>
            </a:pPr>
            <a:r>
              <a:rPr lang="en-GB" sz="1800" dirty="0"/>
              <a:t>e.g., query length</a:t>
            </a:r>
          </a:p>
        </p:txBody>
      </p:sp>
      <p:sp>
        <p:nvSpPr>
          <p:cNvPr id="5" name="Text Placeholder 3">
            <a:extLst>
              <a:ext uri="{FF2B5EF4-FFF2-40B4-BE49-F238E27FC236}">
                <a16:creationId xmlns:a16="http://schemas.microsoft.com/office/drawing/2014/main" id="{74B180F4-6072-4417-B31A-AAD2759A84C2}"/>
              </a:ext>
            </a:extLst>
          </p:cNvPr>
          <p:cNvSpPr>
            <a:spLocks noGrp="1"/>
          </p:cNvSpPr>
          <p:nvPr>
            <p:ph type="body" sz="half" idx="2"/>
          </p:nvPr>
        </p:nvSpPr>
        <p:spPr>
          <a:xfrm>
            <a:off x="857670" y="3687622"/>
            <a:ext cx="4145071" cy="2906110"/>
          </a:xfrm>
        </p:spPr>
        <p:txBody>
          <a:bodyPr>
            <a:normAutofit/>
          </a:bodyPr>
          <a:lstStyle/>
          <a:p>
            <a:r>
              <a:rPr lang="en-GB" sz="2400" dirty="0"/>
              <a:t>Traditional L2R models employ hand-crafted features that encode IR insights</a:t>
            </a:r>
          </a:p>
        </p:txBody>
      </p:sp>
    </p:spTree>
    <p:extLst>
      <p:ext uri="{BB962C8B-B14F-4D97-AF65-F5344CB8AC3E}">
        <p14:creationId xmlns:p14="http://schemas.microsoft.com/office/powerpoint/2010/main" val="2101460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3C258-527E-4420-9704-F28059CD4D74}"/>
              </a:ext>
            </a:extLst>
          </p:cNvPr>
          <p:cNvSpPr>
            <a:spLocks noGrp="1"/>
          </p:cNvSpPr>
          <p:nvPr>
            <p:ph type="title"/>
          </p:nvPr>
        </p:nvSpPr>
        <p:spPr>
          <a:xfrm>
            <a:off x="1141413" y="741806"/>
            <a:ext cx="9905998" cy="994820"/>
          </a:xfrm>
        </p:spPr>
        <p:txBody>
          <a:bodyPr>
            <a:normAutofit/>
          </a:bodyPr>
          <a:lstStyle/>
          <a:p>
            <a:r>
              <a:rPr lang="en-US" sz="4000" dirty="0"/>
              <a:t>Features</a:t>
            </a:r>
            <a:endParaRPr lang="en-GB" sz="4000" dirty="0"/>
          </a:p>
        </p:txBody>
      </p:sp>
      <p:grpSp>
        <p:nvGrpSpPr>
          <p:cNvPr id="23" name="Group 22">
            <a:extLst>
              <a:ext uri="{FF2B5EF4-FFF2-40B4-BE49-F238E27FC236}">
                <a16:creationId xmlns:a16="http://schemas.microsoft.com/office/drawing/2014/main" id="{D86EF626-F7AC-4585-AD98-3FEF66A28586}"/>
              </a:ext>
            </a:extLst>
          </p:cNvPr>
          <p:cNvGrpSpPr/>
          <p:nvPr/>
        </p:nvGrpSpPr>
        <p:grpSpPr>
          <a:xfrm>
            <a:off x="1141412" y="1688862"/>
            <a:ext cx="10156979" cy="3903678"/>
            <a:chOff x="1141412" y="1688862"/>
            <a:chExt cx="10156979" cy="3903678"/>
          </a:xfrm>
        </p:grpSpPr>
        <p:pic>
          <p:nvPicPr>
            <p:cNvPr id="18" name="Picture 17">
              <a:extLst>
                <a:ext uri="{FF2B5EF4-FFF2-40B4-BE49-F238E27FC236}">
                  <a16:creationId xmlns:a16="http://schemas.microsoft.com/office/drawing/2014/main" id="{D8344B7A-F8CC-4C4A-A972-7C815D893A1E}"/>
                </a:ext>
              </a:extLst>
            </p:cNvPr>
            <p:cNvPicPr>
              <a:picLocks noChangeAspect="1"/>
            </p:cNvPicPr>
            <p:nvPr/>
          </p:nvPicPr>
          <p:blipFill rotWithShape="1">
            <a:blip r:embed="rId2"/>
            <a:srcRect t="9584" b="2896"/>
            <a:stretch/>
          </p:blipFill>
          <p:spPr>
            <a:xfrm>
              <a:off x="8205916" y="2216767"/>
              <a:ext cx="3092475" cy="3375773"/>
            </a:xfrm>
            <a:prstGeom prst="rect">
              <a:avLst/>
            </a:prstGeom>
          </p:spPr>
        </p:pic>
        <p:pic>
          <p:nvPicPr>
            <p:cNvPr id="19" name="Picture 18">
              <a:extLst>
                <a:ext uri="{FF2B5EF4-FFF2-40B4-BE49-F238E27FC236}">
                  <a16:creationId xmlns:a16="http://schemas.microsoft.com/office/drawing/2014/main" id="{4C776991-0232-4520-89FB-C4966EE0774D}"/>
                </a:ext>
              </a:extLst>
            </p:cNvPr>
            <p:cNvPicPr>
              <a:picLocks noChangeAspect="1"/>
            </p:cNvPicPr>
            <p:nvPr/>
          </p:nvPicPr>
          <p:blipFill rotWithShape="1">
            <a:blip r:embed="rId3"/>
            <a:srcRect t="52041" b="1420"/>
            <a:stretch/>
          </p:blipFill>
          <p:spPr>
            <a:xfrm>
              <a:off x="4673664" y="2101459"/>
              <a:ext cx="3142594" cy="3491081"/>
            </a:xfrm>
            <a:prstGeom prst="rect">
              <a:avLst/>
            </a:prstGeom>
          </p:spPr>
        </p:pic>
        <p:pic>
          <p:nvPicPr>
            <p:cNvPr id="20" name="Picture 19">
              <a:extLst>
                <a:ext uri="{FF2B5EF4-FFF2-40B4-BE49-F238E27FC236}">
                  <a16:creationId xmlns:a16="http://schemas.microsoft.com/office/drawing/2014/main" id="{B449D200-002B-49FB-9BD1-C17C451F216E}"/>
                </a:ext>
              </a:extLst>
            </p:cNvPr>
            <p:cNvPicPr>
              <a:picLocks noChangeAspect="1"/>
            </p:cNvPicPr>
            <p:nvPr/>
          </p:nvPicPr>
          <p:blipFill rotWithShape="1">
            <a:blip r:embed="rId3"/>
            <a:srcRect b="47960"/>
            <a:stretch/>
          </p:blipFill>
          <p:spPr>
            <a:xfrm>
              <a:off x="1141412" y="1688862"/>
              <a:ext cx="3142594" cy="3903678"/>
            </a:xfrm>
            <a:prstGeom prst="rect">
              <a:avLst/>
            </a:prstGeom>
          </p:spPr>
        </p:pic>
        <p:pic>
          <p:nvPicPr>
            <p:cNvPr id="21" name="Picture 20">
              <a:extLst>
                <a:ext uri="{FF2B5EF4-FFF2-40B4-BE49-F238E27FC236}">
                  <a16:creationId xmlns:a16="http://schemas.microsoft.com/office/drawing/2014/main" id="{61A27D86-9208-48B1-A1CB-E697CB0BA18A}"/>
                </a:ext>
              </a:extLst>
            </p:cNvPr>
            <p:cNvPicPr>
              <a:picLocks noChangeAspect="1"/>
            </p:cNvPicPr>
            <p:nvPr/>
          </p:nvPicPr>
          <p:blipFill rotWithShape="1">
            <a:blip r:embed="rId3"/>
            <a:srcRect b="94994"/>
            <a:stretch/>
          </p:blipFill>
          <p:spPr>
            <a:xfrm>
              <a:off x="4673664" y="1688862"/>
              <a:ext cx="3142594" cy="375505"/>
            </a:xfrm>
            <a:prstGeom prst="rect">
              <a:avLst/>
            </a:prstGeom>
          </p:spPr>
        </p:pic>
        <p:pic>
          <p:nvPicPr>
            <p:cNvPr id="22" name="Picture 21">
              <a:extLst>
                <a:ext uri="{FF2B5EF4-FFF2-40B4-BE49-F238E27FC236}">
                  <a16:creationId xmlns:a16="http://schemas.microsoft.com/office/drawing/2014/main" id="{76D032C5-29F3-42A8-AEF0-D0B02E045D76}"/>
                </a:ext>
              </a:extLst>
            </p:cNvPr>
            <p:cNvPicPr>
              <a:picLocks noChangeAspect="1"/>
            </p:cNvPicPr>
            <p:nvPr/>
          </p:nvPicPr>
          <p:blipFill rotWithShape="1">
            <a:blip r:embed="rId3"/>
            <a:srcRect b="94994"/>
            <a:stretch/>
          </p:blipFill>
          <p:spPr>
            <a:xfrm>
              <a:off x="8155797" y="1693201"/>
              <a:ext cx="3142594" cy="375505"/>
            </a:xfrm>
            <a:prstGeom prst="rect">
              <a:avLst/>
            </a:prstGeom>
          </p:spPr>
        </p:pic>
      </p:grpSp>
      <p:sp>
        <p:nvSpPr>
          <p:cNvPr id="25" name="Rectangle 24">
            <a:extLst>
              <a:ext uri="{FF2B5EF4-FFF2-40B4-BE49-F238E27FC236}">
                <a16:creationId xmlns:a16="http://schemas.microsoft.com/office/drawing/2014/main" id="{C601C9F6-50CF-4E16-B760-76F66F439724}"/>
              </a:ext>
            </a:extLst>
          </p:cNvPr>
          <p:cNvSpPr/>
          <p:nvPr/>
        </p:nvSpPr>
        <p:spPr>
          <a:xfrm>
            <a:off x="638625" y="6552098"/>
            <a:ext cx="10914751" cy="276999"/>
          </a:xfrm>
          <a:prstGeom prst="rect">
            <a:avLst/>
          </a:prstGeom>
        </p:spPr>
        <p:txBody>
          <a:bodyPr wrap="square">
            <a:spAutoFit/>
          </a:bodyPr>
          <a:lstStyle/>
          <a:p>
            <a:pPr lvl="0" algn="ctr" defTabSz="914400">
              <a:defRPr/>
            </a:pPr>
            <a:r>
              <a:rPr lang="en-GB" sz="1200" dirty="0"/>
              <a:t>Tao Qin, Tie-Yan Liu, Jun Xu, and Hang Li. </a:t>
            </a:r>
            <a:r>
              <a:rPr lang="en-GB" sz="1200" dirty="0">
                <a:hlinkClick r:id="rId4"/>
              </a:rPr>
              <a:t>LETOR: A Benchmark Collection for Research on Learning to Rank for Information Retrieval</a:t>
            </a:r>
            <a:r>
              <a:rPr lang="en-GB" sz="1200" dirty="0"/>
              <a:t>, Information Retrieval Journal, 2010</a:t>
            </a:r>
            <a:endParaRPr kumimoji="0" lang="en-GB" sz="12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966951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E53F2-1406-47EF-9313-46E3DEC78653}"/>
              </a:ext>
            </a:extLst>
          </p:cNvPr>
          <p:cNvSpPr>
            <a:spLocks noGrp="1"/>
          </p:cNvSpPr>
          <p:nvPr>
            <p:ph type="title"/>
          </p:nvPr>
        </p:nvSpPr>
        <p:spPr>
          <a:xfrm>
            <a:off x="857671" y="833336"/>
            <a:ext cx="3856037" cy="1639884"/>
          </a:xfrm>
        </p:spPr>
        <p:txBody>
          <a:bodyPr>
            <a:normAutofit/>
          </a:bodyPr>
          <a:lstStyle/>
          <a:p>
            <a:r>
              <a:rPr lang="en-US" sz="4000" dirty="0"/>
              <a:t>Approaches</a:t>
            </a:r>
            <a:endParaRPr lang="en-GB" sz="4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06978E-9077-4921-810B-899926B534BF}"/>
                  </a:ext>
                </a:extLst>
              </p:cNvPr>
              <p:cNvSpPr>
                <a:spLocks noGrp="1"/>
              </p:cNvSpPr>
              <p:nvPr>
                <p:ph idx="1"/>
              </p:nvPr>
            </p:nvSpPr>
            <p:spPr>
              <a:xfrm>
                <a:off x="5123793" y="1343086"/>
                <a:ext cx="6586045" cy="5034455"/>
              </a:xfrm>
            </p:spPr>
            <p:txBody>
              <a:bodyPr>
                <a:normAutofit/>
              </a:bodyPr>
              <a:lstStyle/>
              <a:p>
                <a:pPr marL="0" indent="0">
                  <a:spcBef>
                    <a:spcPts val="2400"/>
                  </a:spcBef>
                  <a:buNone/>
                </a:pPr>
                <a:r>
                  <a:rPr lang="en-GB" sz="2000" dirty="0">
                    <a:latin typeface="Segoe UI" panose="020B0502040204020203" pitchFamily="34" charset="0"/>
                    <a:cs typeface="Segoe UI" panose="020B0502040204020203" pitchFamily="34" charset="0"/>
                  </a:rPr>
                  <a:t>Pointwise approach</a:t>
                </a:r>
              </a:p>
              <a:p>
                <a:pPr marL="0" indent="0">
                  <a:lnSpc>
                    <a:spcPct val="140000"/>
                  </a:lnSpc>
                  <a:spcBef>
                    <a:spcPts val="600"/>
                  </a:spcBef>
                  <a:buNone/>
                </a:pPr>
                <a:r>
                  <a:rPr lang="en-GB" sz="1600" dirty="0"/>
                  <a:t>Relevance label </a:t>
                </a:r>
                <a14:m>
                  <m:oMath xmlns:m="http://schemas.openxmlformats.org/officeDocument/2006/math">
                    <m:sSub>
                      <m:sSubPr>
                        <m:ctrlPr>
                          <a:rPr lang="en-GB" sz="160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𝑞</m:t>
                        </m:r>
                        <m:r>
                          <a:rPr lang="en-US" sz="1600" b="0" i="1" smtClean="0">
                            <a:latin typeface="Cambria Math" panose="02040503050406030204" pitchFamily="18" charset="0"/>
                          </a:rPr>
                          <m:t>,</m:t>
                        </m:r>
                        <m:r>
                          <a:rPr lang="en-US" sz="1600" b="0" i="1" smtClean="0">
                            <a:latin typeface="Cambria Math" panose="02040503050406030204" pitchFamily="18" charset="0"/>
                          </a:rPr>
                          <m:t>𝑑</m:t>
                        </m:r>
                      </m:sub>
                    </m:sSub>
                  </m:oMath>
                </a14:m>
                <a:r>
                  <a:rPr lang="en-GB" sz="1600" dirty="0"/>
                  <a:t> is a number—derived from binary or graded human judgments or implicit user feedback (e.g., CTR). Typically, a regression or classification model is trained to predict </a:t>
                </a:r>
                <a14:m>
                  <m:oMath xmlns:m="http://schemas.openxmlformats.org/officeDocument/2006/math">
                    <m:sSub>
                      <m:sSubPr>
                        <m:ctrlPr>
                          <a:rPr lang="en-GB"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𝑞</m:t>
                        </m:r>
                        <m:r>
                          <a:rPr lang="en-US" sz="1600" i="1">
                            <a:latin typeface="Cambria Math" panose="02040503050406030204" pitchFamily="18" charset="0"/>
                          </a:rPr>
                          <m:t>,</m:t>
                        </m:r>
                        <m:r>
                          <a:rPr lang="en-US" sz="1600" i="1">
                            <a:latin typeface="Cambria Math" panose="02040503050406030204" pitchFamily="18" charset="0"/>
                          </a:rPr>
                          <m:t>𝑑</m:t>
                        </m:r>
                      </m:sub>
                    </m:sSub>
                  </m:oMath>
                </a14:m>
                <a:r>
                  <a:rPr lang="en-GB" sz="1600" dirty="0"/>
                  <a:t> given </a:t>
                </a:r>
                <a14:m>
                  <m:oMath xmlns:m="http://schemas.openxmlformats.org/officeDocument/2006/math">
                    <m:sSub>
                      <m:sSubPr>
                        <m:ctrlPr>
                          <a:rPr lang="en-GB" sz="1600" i="1">
                            <a:latin typeface="Cambria Math" panose="02040503050406030204" pitchFamily="18" charset="0"/>
                          </a:rPr>
                        </m:ctrlPr>
                      </m:sSubPr>
                      <m:e>
                        <m:acc>
                          <m:accPr>
                            <m:chr m:val="⃗"/>
                            <m:ctrlPr>
                              <a:rPr lang="en-GB" sz="1600" i="1" smtClean="0">
                                <a:latin typeface="Cambria Math" panose="02040503050406030204" pitchFamily="18" charset="0"/>
                              </a:rPr>
                            </m:ctrlPr>
                          </m:accPr>
                          <m:e>
                            <m:r>
                              <a:rPr lang="en-US" sz="1600" b="0" i="1" smtClean="0">
                                <a:latin typeface="Cambria Math" panose="02040503050406030204" pitchFamily="18" charset="0"/>
                              </a:rPr>
                              <m:t>𝑥</m:t>
                            </m:r>
                          </m:e>
                        </m:acc>
                      </m:e>
                      <m:sub>
                        <m:r>
                          <a:rPr lang="en-US" sz="1600" i="1">
                            <a:latin typeface="Cambria Math" panose="02040503050406030204" pitchFamily="18" charset="0"/>
                          </a:rPr>
                          <m:t>𝑞</m:t>
                        </m:r>
                        <m:r>
                          <a:rPr lang="en-US" sz="1600" i="1">
                            <a:latin typeface="Cambria Math" panose="02040503050406030204" pitchFamily="18" charset="0"/>
                          </a:rPr>
                          <m:t>,</m:t>
                        </m:r>
                        <m:r>
                          <a:rPr lang="en-US" sz="1600" i="1">
                            <a:latin typeface="Cambria Math" panose="02040503050406030204" pitchFamily="18" charset="0"/>
                          </a:rPr>
                          <m:t>𝑑</m:t>
                        </m:r>
                      </m:sub>
                    </m:sSub>
                  </m:oMath>
                </a14:m>
                <a:r>
                  <a:rPr lang="en-GB" sz="1600" dirty="0"/>
                  <a:t>.</a:t>
                </a:r>
              </a:p>
              <a:p>
                <a:pPr marL="0" indent="0">
                  <a:spcBef>
                    <a:spcPts val="2400"/>
                  </a:spcBef>
                  <a:buNone/>
                </a:pPr>
                <a:r>
                  <a:rPr lang="en-GB" sz="2000" dirty="0">
                    <a:latin typeface="Segoe UI" panose="020B0502040204020203" pitchFamily="34" charset="0"/>
                    <a:cs typeface="Segoe UI" panose="020B0502040204020203" pitchFamily="34" charset="0"/>
                  </a:rPr>
                  <a:t>Pairwise approach</a:t>
                </a:r>
              </a:p>
              <a:p>
                <a:pPr marL="0" indent="0">
                  <a:lnSpc>
                    <a:spcPct val="140000"/>
                  </a:lnSpc>
                  <a:spcBef>
                    <a:spcPts val="600"/>
                  </a:spcBef>
                  <a:buNone/>
                </a:pPr>
                <a:r>
                  <a:rPr lang="en-GB" sz="1600" dirty="0"/>
                  <a:t>Pairwise preference between documents for a query (</a:t>
                </a:r>
                <a14:m>
                  <m:oMath xmlns:m="http://schemas.openxmlformats.org/officeDocument/2006/math">
                    <m:sSub>
                      <m:sSubPr>
                        <m:ctrlPr>
                          <a:rPr lang="en-GB" sz="1600" i="1">
                            <a:latin typeface="Cambria Math" panose="02040503050406030204" pitchFamily="18" charset="0"/>
                          </a:rPr>
                        </m:ctrlPr>
                      </m:sSubPr>
                      <m:e>
                        <m:r>
                          <a:rPr lang="en-US" sz="1600" i="1">
                            <a:latin typeface="Cambria Math" panose="02040503050406030204" pitchFamily="18" charset="0"/>
                          </a:rPr>
                          <m:t>𝑑</m:t>
                        </m:r>
                      </m:e>
                      <m:sub>
                        <m:r>
                          <a:rPr lang="en-US" sz="1600" i="1">
                            <a:latin typeface="Cambria Math" panose="02040503050406030204" pitchFamily="18" charset="0"/>
                          </a:rPr>
                          <m:t>𝑖</m:t>
                        </m:r>
                      </m:sub>
                    </m:sSub>
                    <m:r>
                      <a:rPr lang="en-US" sz="1600" i="1" smtClean="0">
                        <a:latin typeface="Cambria Math" panose="02040503050406030204" pitchFamily="18" charset="0"/>
                        <a:ea typeface="Cambria Math" panose="02040503050406030204" pitchFamily="18" charset="0"/>
                      </a:rPr>
                      <m:t>≻</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𝑑</m:t>
                        </m:r>
                      </m:e>
                      <m:sub>
                        <m:r>
                          <a:rPr lang="en-US" sz="1600" b="0" i="1" smtClean="0">
                            <a:latin typeface="Cambria Math" panose="02040503050406030204" pitchFamily="18" charset="0"/>
                            <a:ea typeface="Cambria Math" panose="02040503050406030204" pitchFamily="18" charset="0"/>
                          </a:rPr>
                          <m:t>𝑗</m:t>
                        </m:r>
                      </m:sub>
                    </m:sSub>
                  </m:oMath>
                </a14:m>
                <a:r>
                  <a:rPr lang="en-GB" sz="1600" dirty="0"/>
                  <a:t> w.r.t. </a:t>
                </a:r>
                <a14:m>
                  <m:oMath xmlns:m="http://schemas.openxmlformats.org/officeDocument/2006/math">
                    <m:r>
                      <a:rPr lang="en-US" sz="1600" b="0" i="1" smtClean="0">
                        <a:latin typeface="Cambria Math" panose="02040503050406030204" pitchFamily="18" charset="0"/>
                      </a:rPr>
                      <m:t>𝑞</m:t>
                    </m:r>
                  </m:oMath>
                </a14:m>
                <a:r>
                  <a:rPr lang="en-GB" sz="1600" dirty="0"/>
                  <a:t>) as label. Reduces to binary classification to predict more relevant document.</a:t>
                </a:r>
              </a:p>
              <a:p>
                <a:pPr marL="0" indent="0">
                  <a:spcBef>
                    <a:spcPts val="2400"/>
                  </a:spcBef>
                  <a:buNone/>
                </a:pPr>
                <a:r>
                  <a:rPr lang="en-GB" sz="2000" dirty="0">
                    <a:latin typeface="Segoe UI" panose="020B0502040204020203" pitchFamily="34" charset="0"/>
                    <a:cs typeface="Segoe UI" panose="020B0502040204020203" pitchFamily="34" charset="0"/>
                  </a:rPr>
                  <a:t>Listwise approach</a:t>
                </a:r>
              </a:p>
              <a:p>
                <a:pPr marL="0" indent="0">
                  <a:lnSpc>
                    <a:spcPct val="140000"/>
                  </a:lnSpc>
                  <a:spcBef>
                    <a:spcPts val="600"/>
                  </a:spcBef>
                  <a:buNone/>
                </a:pPr>
                <a:r>
                  <a:rPr lang="en-GB" sz="1600" dirty="0"/>
                  <a:t>Directly optimize for rank-based metric, such as NDCG—difficult because these metrics are often not differentiable w.r.t. model parameters.</a:t>
                </a:r>
              </a:p>
            </p:txBody>
          </p:sp>
        </mc:Choice>
        <mc:Fallback xmlns="">
          <p:sp>
            <p:nvSpPr>
              <p:cNvPr id="3" name="Content Placeholder 2">
                <a:extLst>
                  <a:ext uri="{FF2B5EF4-FFF2-40B4-BE49-F238E27FC236}">
                    <a16:creationId xmlns:a16="http://schemas.microsoft.com/office/drawing/2014/main" id="{3F06978E-9077-4921-810B-899926B534BF}"/>
                  </a:ext>
                </a:extLst>
              </p:cNvPr>
              <p:cNvSpPr>
                <a:spLocks noGrp="1" noRot="1" noChangeAspect="1" noMove="1" noResize="1" noEditPoints="1" noAdjustHandles="1" noChangeArrowheads="1" noChangeShapeType="1" noTextEdit="1"/>
              </p:cNvSpPr>
              <p:nvPr>
                <p:ph idx="1"/>
              </p:nvPr>
            </p:nvSpPr>
            <p:spPr>
              <a:xfrm>
                <a:off x="5123793" y="1343086"/>
                <a:ext cx="6586045" cy="5034455"/>
              </a:xfrm>
              <a:blipFill>
                <a:blip r:embed="rId2"/>
                <a:stretch>
                  <a:fillRect l="-1019" t="-1090"/>
                </a:stretch>
              </a:blipFill>
            </p:spPr>
            <p:txBody>
              <a:bodyPr/>
              <a:lstStyle/>
              <a:p>
                <a:r>
                  <a:rPr lang="en-CA">
                    <a:noFill/>
                  </a:rPr>
                  <a:t> </a:t>
                </a:r>
              </a:p>
            </p:txBody>
          </p:sp>
        </mc:Fallback>
      </mc:AlternateContent>
      <p:sp>
        <p:nvSpPr>
          <p:cNvPr id="4" name="Text Placeholder 3">
            <a:extLst>
              <a:ext uri="{FF2B5EF4-FFF2-40B4-BE49-F238E27FC236}">
                <a16:creationId xmlns:a16="http://schemas.microsoft.com/office/drawing/2014/main" id="{D32C5FAC-C615-4713-9BA2-E60DEEFCA434}"/>
              </a:ext>
            </a:extLst>
          </p:cNvPr>
          <p:cNvSpPr>
            <a:spLocks noGrp="1"/>
          </p:cNvSpPr>
          <p:nvPr>
            <p:ph type="body" sz="half" idx="2"/>
          </p:nvPr>
        </p:nvSpPr>
        <p:spPr>
          <a:xfrm>
            <a:off x="857671" y="3108825"/>
            <a:ext cx="3856037" cy="2906110"/>
          </a:xfrm>
        </p:spPr>
        <p:txBody>
          <a:bodyPr>
            <a:normAutofit/>
          </a:bodyPr>
          <a:lstStyle/>
          <a:p>
            <a:r>
              <a:rPr lang="en-GB" sz="2400" dirty="0"/>
              <a:t>Liu [2009] categorizes different LTR approaches based on training objectives:</a:t>
            </a:r>
          </a:p>
        </p:txBody>
      </p:sp>
      <p:sp>
        <p:nvSpPr>
          <p:cNvPr id="6" name="Rectangle 5">
            <a:extLst>
              <a:ext uri="{FF2B5EF4-FFF2-40B4-BE49-F238E27FC236}">
                <a16:creationId xmlns:a16="http://schemas.microsoft.com/office/drawing/2014/main" id="{7F1C8B68-A77C-43E6-9AA2-61B38FA30407}"/>
              </a:ext>
            </a:extLst>
          </p:cNvPr>
          <p:cNvSpPr/>
          <p:nvPr/>
        </p:nvSpPr>
        <p:spPr>
          <a:xfrm>
            <a:off x="482162" y="6567542"/>
            <a:ext cx="11227676" cy="276999"/>
          </a:xfrm>
          <a:prstGeom prst="rect">
            <a:avLst/>
          </a:prstGeom>
        </p:spPr>
        <p:txBody>
          <a:bodyPr wrap="square">
            <a:spAutoFit/>
          </a:bodyPr>
          <a:lstStyle/>
          <a:p>
            <a:pPr lvl="0" algn="ctr" defTabSz="914400">
              <a:defRPr/>
            </a:pPr>
            <a:r>
              <a:rPr lang="en-GB" sz="1200" dirty="0"/>
              <a:t>Tie-Yan Liu. </a:t>
            </a:r>
            <a:r>
              <a:rPr lang="en-GB" sz="1200" dirty="0">
                <a:hlinkClick r:id="rId3"/>
              </a:rPr>
              <a:t>Learning to rank for information retrieval</a:t>
            </a:r>
            <a:r>
              <a:rPr lang="en-GB" sz="1200" dirty="0"/>
              <a:t>. Foundation and Trends in Information Retrieval, 2009. </a:t>
            </a:r>
            <a:endParaRPr kumimoji="0" lang="en-GB" sz="12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2156288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2E501-190D-4C2E-ACEC-7DF5D0A91B67}"/>
              </a:ext>
            </a:extLst>
          </p:cNvPr>
          <p:cNvSpPr>
            <a:spLocks noGrp="1"/>
          </p:cNvSpPr>
          <p:nvPr>
            <p:ph type="title"/>
          </p:nvPr>
        </p:nvSpPr>
        <p:spPr/>
        <p:txBody>
          <a:bodyPr/>
          <a:lstStyle/>
          <a:p>
            <a:r>
              <a:rPr lang="en-US" dirty="0"/>
              <a:t>Pointwise objectives</a:t>
            </a:r>
            <a:endParaRPr lang="en-GB"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557F44D5-668E-4E9F-A3D8-F7A1B42C1941}"/>
                  </a:ext>
                </a:extLst>
              </p:cNvPr>
              <p:cNvSpPr>
                <a:spLocks noGrp="1"/>
              </p:cNvSpPr>
              <p:nvPr>
                <p:ph type="body" sz="half" idx="2"/>
              </p:nvPr>
            </p:nvSpPr>
            <p:spPr>
              <a:xfrm>
                <a:off x="1146705" y="2611820"/>
                <a:ext cx="3856037" cy="3179379"/>
              </a:xfrm>
            </p:spPr>
            <p:txBody>
              <a:bodyPr>
                <a:normAutofit/>
              </a:bodyPr>
              <a:lstStyle/>
              <a:p>
                <a:pPr>
                  <a:spcBef>
                    <a:spcPts val="1200"/>
                  </a:spcBef>
                </a:pPr>
                <a:r>
                  <a:rPr lang="en-GB" sz="1800" dirty="0">
                    <a:latin typeface="Segoe UI" panose="020B0502040204020203" pitchFamily="34" charset="0"/>
                    <a:cs typeface="Segoe UI" panose="020B0502040204020203" pitchFamily="34" charset="0"/>
                  </a:rPr>
                  <a:t>Regression loss</a:t>
                </a:r>
              </a:p>
              <a:p>
                <a:pPr>
                  <a:spcBef>
                    <a:spcPts val="1200"/>
                  </a:spcBef>
                </a:pPr>
                <a:r>
                  <a:rPr lang="en-GB" dirty="0"/>
                  <a:t>Given </a:t>
                </a:r>
                <a14:m>
                  <m:oMath xmlns:m="http://schemas.openxmlformats.org/officeDocument/2006/math">
                    <m:d>
                      <m:dPr>
                        <m:begChr m:val="⟨"/>
                        <m:endChr m:val="⟩"/>
                        <m:ctrlPr>
                          <a:rPr lang="en-GB" i="1">
                            <a:latin typeface="Cambria Math" panose="02040503050406030204" pitchFamily="18" charset="0"/>
                          </a:rPr>
                        </m:ctrlPr>
                      </m:dPr>
                      <m:e>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𝑑</m:t>
                        </m:r>
                      </m:e>
                    </m:d>
                  </m:oMath>
                </a14:m>
                <a:r>
                  <a:rPr lang="en-GB" dirty="0"/>
                  <a:t> predict </a:t>
                </a:r>
                <a:r>
                  <a:rPr lang="en-GB" u="sng" dirty="0"/>
                  <a:t>the value</a:t>
                </a:r>
                <a:r>
                  <a:rPr lang="en-GB" dirty="0"/>
                  <a:t> of </a:t>
                </a:r>
                <a14:m>
                  <m:oMath xmlns:m="http://schemas.openxmlformats.org/officeDocument/2006/math">
                    <m:sSub>
                      <m:sSubPr>
                        <m:ctrlPr>
                          <a:rPr lang="en-GB"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𝑑</m:t>
                        </m:r>
                      </m:sub>
                    </m:sSub>
                  </m:oMath>
                </a14:m>
                <a:endParaRPr lang="en-GB" dirty="0"/>
              </a:p>
              <a:p>
                <a:pPr>
                  <a:spcBef>
                    <a:spcPts val="1200"/>
                  </a:spcBef>
                </a:pPr>
                <a:r>
                  <a:rPr lang="en-GB" dirty="0"/>
                  <a:t>e.g., </a:t>
                </a:r>
                <a:r>
                  <a:rPr lang="en-GB" dirty="0">
                    <a:solidFill>
                      <a:srgbClr val="0070C0"/>
                    </a:solidFill>
                  </a:rPr>
                  <a:t>square loss</a:t>
                </a:r>
                <a:r>
                  <a:rPr lang="en-GB" dirty="0"/>
                  <a:t> for binary or categorical labels, </a:t>
                </a:r>
              </a:p>
              <a:p>
                <a:pPr>
                  <a:spcBef>
                    <a:spcPts val="1200"/>
                  </a:spcBef>
                </a:pPr>
                <a:endParaRPr lang="en-GB" dirty="0"/>
              </a:p>
              <a:p>
                <a:pPr>
                  <a:spcBef>
                    <a:spcPts val="1200"/>
                  </a:spcBef>
                </a:pPr>
                <a:r>
                  <a:rPr lang="en-GB" dirty="0"/>
                  <a:t>where, </a:t>
                </a:r>
                <a14:m>
                  <m:oMath xmlns:m="http://schemas.openxmlformats.org/officeDocument/2006/math">
                    <m:sSub>
                      <m:sSubPr>
                        <m:ctrlPr>
                          <a:rPr lang="en-GB"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𝑑</m:t>
                        </m:r>
                      </m:sub>
                    </m:sSub>
                  </m:oMath>
                </a14:m>
                <a:r>
                  <a:rPr lang="en-GB" dirty="0"/>
                  <a:t> is the one-hot representation </a:t>
                </a:r>
                <a:r>
                  <a:rPr lang="en-GB" sz="1200" dirty="0"/>
                  <a:t>[</a:t>
                </a:r>
                <a:r>
                  <a:rPr lang="en-GB" sz="1200" dirty="0" err="1"/>
                  <a:t>Fuhr</a:t>
                </a:r>
                <a:r>
                  <a:rPr lang="en-GB" sz="1200" dirty="0"/>
                  <a:t>, 1989]</a:t>
                </a:r>
                <a:r>
                  <a:rPr lang="en-GB" dirty="0"/>
                  <a:t> or the actual value </a:t>
                </a:r>
                <a:r>
                  <a:rPr lang="en-GB" sz="1200" dirty="0"/>
                  <a:t>[</a:t>
                </a:r>
                <a:r>
                  <a:rPr lang="en-GB" sz="1200" dirty="0" err="1"/>
                  <a:t>Cossock</a:t>
                </a:r>
                <a:r>
                  <a:rPr lang="en-GB" sz="1200" dirty="0"/>
                  <a:t> and Zhang, 2006]</a:t>
                </a:r>
                <a:r>
                  <a:rPr lang="en-GB" dirty="0"/>
                  <a:t> of the label</a:t>
                </a:r>
              </a:p>
            </p:txBody>
          </p:sp>
        </mc:Choice>
        <mc:Fallback xmlns="">
          <p:sp>
            <p:nvSpPr>
              <p:cNvPr id="4" name="Text Placeholder 3">
                <a:extLst>
                  <a:ext uri="{FF2B5EF4-FFF2-40B4-BE49-F238E27FC236}">
                    <a16:creationId xmlns:a16="http://schemas.microsoft.com/office/drawing/2014/main" id="{557F44D5-668E-4E9F-A3D8-F7A1B42C1941}"/>
                  </a:ext>
                </a:extLst>
              </p:cNvPr>
              <p:cNvSpPr>
                <a:spLocks noGrp="1" noRot="1" noChangeAspect="1" noMove="1" noResize="1" noEditPoints="1" noAdjustHandles="1" noChangeArrowheads="1" noChangeShapeType="1" noTextEdit="1"/>
              </p:cNvSpPr>
              <p:nvPr>
                <p:ph type="body" sz="half" idx="2"/>
              </p:nvPr>
            </p:nvSpPr>
            <p:spPr>
              <a:xfrm>
                <a:off x="1146705" y="2611820"/>
                <a:ext cx="3856037" cy="3179379"/>
              </a:xfrm>
              <a:blipFill>
                <a:blip r:embed="rId2"/>
                <a:stretch>
                  <a:fillRect l="-1264"/>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405D0835-5757-4618-8CD8-ACE04C1CD718}"/>
              </a:ext>
            </a:extLst>
          </p:cNvPr>
          <p:cNvPicPr>
            <a:picLocks noChangeAspect="1"/>
          </p:cNvPicPr>
          <p:nvPr/>
        </p:nvPicPr>
        <p:blipFill>
          <a:blip r:embed="rId3"/>
          <a:stretch>
            <a:fillRect/>
          </a:stretch>
        </p:blipFill>
        <p:spPr>
          <a:xfrm>
            <a:off x="1744289" y="3956975"/>
            <a:ext cx="2660867" cy="353685"/>
          </a:xfrm>
          <a:prstGeom prst="rect">
            <a:avLst/>
          </a:prstGeom>
        </p:spPr>
      </p:pic>
      <p:pic>
        <p:nvPicPr>
          <p:cNvPr id="6" name="Picture 5">
            <a:extLst>
              <a:ext uri="{FF2B5EF4-FFF2-40B4-BE49-F238E27FC236}">
                <a16:creationId xmlns:a16="http://schemas.microsoft.com/office/drawing/2014/main" id="{885B7917-6158-4CAD-A4A0-B83DE3FEC587}"/>
              </a:ext>
            </a:extLst>
          </p:cNvPr>
          <p:cNvPicPr>
            <a:picLocks noChangeAspect="1"/>
          </p:cNvPicPr>
          <p:nvPr/>
        </p:nvPicPr>
        <p:blipFill rotWithShape="1">
          <a:blip r:embed="rId4"/>
          <a:srcRect l="9288" r="74952" b="9640"/>
          <a:stretch/>
        </p:blipFill>
        <p:spPr>
          <a:xfrm>
            <a:off x="9090860" y="1970687"/>
            <a:ext cx="1167688" cy="3820512"/>
          </a:xfrm>
          <a:prstGeom prst="rect">
            <a:avLst/>
          </a:prstGeom>
        </p:spPr>
      </p:pic>
      <p:pic>
        <p:nvPicPr>
          <p:cNvPr id="7" name="Picture 6">
            <a:extLst>
              <a:ext uri="{FF2B5EF4-FFF2-40B4-BE49-F238E27FC236}">
                <a16:creationId xmlns:a16="http://schemas.microsoft.com/office/drawing/2014/main" id="{75E0489D-BB64-4D0E-9A25-E620080FCCF8}"/>
              </a:ext>
            </a:extLst>
          </p:cNvPr>
          <p:cNvPicPr>
            <a:picLocks noChangeAspect="1"/>
          </p:cNvPicPr>
          <p:nvPr/>
        </p:nvPicPr>
        <p:blipFill rotWithShape="1">
          <a:blip r:embed="rId4"/>
          <a:srcRect l="31566" r="37226" b="9640"/>
          <a:stretch/>
        </p:blipFill>
        <p:spPr>
          <a:xfrm>
            <a:off x="6222123" y="1970687"/>
            <a:ext cx="2312275" cy="3820512"/>
          </a:xfrm>
          <a:prstGeom prst="rect">
            <a:avLst/>
          </a:prstGeom>
        </p:spPr>
      </p:pic>
      <p:sp>
        <p:nvSpPr>
          <p:cNvPr id="8" name="Rectangle 7">
            <a:extLst>
              <a:ext uri="{FF2B5EF4-FFF2-40B4-BE49-F238E27FC236}">
                <a16:creationId xmlns:a16="http://schemas.microsoft.com/office/drawing/2014/main" id="{9F02A3A0-3F80-4951-A746-114509726875}"/>
              </a:ext>
            </a:extLst>
          </p:cNvPr>
          <p:cNvSpPr/>
          <p:nvPr/>
        </p:nvSpPr>
        <p:spPr>
          <a:xfrm>
            <a:off x="482162" y="6373102"/>
            <a:ext cx="11227676" cy="461665"/>
          </a:xfrm>
          <a:prstGeom prst="rect">
            <a:avLst/>
          </a:prstGeom>
        </p:spPr>
        <p:txBody>
          <a:bodyPr wrap="square">
            <a:spAutoFit/>
          </a:bodyPr>
          <a:lstStyle/>
          <a:p>
            <a:pPr lvl="0" algn="ctr" defTabSz="914400">
              <a:defRPr/>
            </a:pPr>
            <a:r>
              <a:rPr lang="en-GB" sz="1200" dirty="0"/>
              <a:t>Norbert </a:t>
            </a:r>
            <a:r>
              <a:rPr lang="en-GB" sz="1200" dirty="0" err="1"/>
              <a:t>Fuhr</a:t>
            </a:r>
            <a:r>
              <a:rPr lang="en-GB" sz="1200" dirty="0"/>
              <a:t>. </a:t>
            </a:r>
            <a:r>
              <a:rPr lang="en-GB" sz="1200" dirty="0">
                <a:hlinkClick r:id="rId5"/>
              </a:rPr>
              <a:t>Optimum polynomial retrieval functions based on the probability ranking principle</a:t>
            </a:r>
            <a:r>
              <a:rPr lang="en-GB" sz="1200" dirty="0"/>
              <a:t>. ACM TOIS, 1989.</a:t>
            </a:r>
          </a:p>
          <a:p>
            <a:pPr lvl="0" algn="ctr" defTabSz="914400">
              <a:defRPr/>
            </a:pPr>
            <a:r>
              <a:rPr lang="en-GB" sz="1200" dirty="0"/>
              <a:t>David </a:t>
            </a:r>
            <a:r>
              <a:rPr lang="en-GB" sz="1200" dirty="0" err="1"/>
              <a:t>Cossock</a:t>
            </a:r>
            <a:r>
              <a:rPr lang="en-GB" sz="1200" dirty="0"/>
              <a:t> and Tong Zhang. </a:t>
            </a:r>
            <a:r>
              <a:rPr lang="en-GB" sz="1200" dirty="0">
                <a:hlinkClick r:id="rId6"/>
              </a:rPr>
              <a:t>Subset ranking using regression</a:t>
            </a:r>
            <a:r>
              <a:rPr lang="en-GB" sz="1200" dirty="0"/>
              <a:t>. In COLT, 2006.</a:t>
            </a:r>
            <a:endParaRPr kumimoji="0" lang="en-GB" sz="1200" b="0" i="0" u="none" strike="noStrike" kern="0" cap="none" spc="0" normalizeH="0" baseline="0" noProof="0" dirty="0">
              <a:ln>
                <a:noFill/>
              </a:ln>
              <a:solidFill>
                <a:prstClr val="black"/>
              </a:solidFill>
              <a:effectLst/>
              <a:uLnTx/>
              <a:uFillTx/>
            </a:endParaRPr>
          </a:p>
        </p:txBody>
      </p:sp>
      <p:sp>
        <p:nvSpPr>
          <p:cNvPr id="9" name="TextBox 8">
            <a:extLst>
              <a:ext uri="{FF2B5EF4-FFF2-40B4-BE49-F238E27FC236}">
                <a16:creationId xmlns:a16="http://schemas.microsoft.com/office/drawing/2014/main" id="{B68113D2-C315-4335-978E-EB83AB4DB893}"/>
              </a:ext>
            </a:extLst>
          </p:cNvPr>
          <p:cNvSpPr txBox="1"/>
          <p:nvPr/>
        </p:nvSpPr>
        <p:spPr>
          <a:xfrm>
            <a:off x="10457794" y="2296239"/>
            <a:ext cx="1429406" cy="369332"/>
          </a:xfrm>
          <a:prstGeom prst="rect">
            <a:avLst/>
          </a:prstGeom>
          <a:noFill/>
        </p:spPr>
        <p:txBody>
          <a:bodyPr wrap="square" rtlCol="0">
            <a:spAutoFit/>
          </a:bodyPr>
          <a:lstStyle/>
          <a:p>
            <a:r>
              <a:rPr lang="en-US" dirty="0">
                <a:latin typeface="+mj-lt"/>
              </a:rPr>
              <a:t>labels</a:t>
            </a:r>
            <a:endParaRPr lang="en-GB" dirty="0">
              <a:latin typeface="+mj-lt"/>
            </a:endParaRPr>
          </a:p>
        </p:txBody>
      </p:sp>
      <p:sp>
        <p:nvSpPr>
          <p:cNvPr id="10" name="TextBox 9">
            <a:extLst>
              <a:ext uri="{FF2B5EF4-FFF2-40B4-BE49-F238E27FC236}">
                <a16:creationId xmlns:a16="http://schemas.microsoft.com/office/drawing/2014/main" id="{39449B37-708E-4CF0-B180-C613A9A36A05}"/>
              </a:ext>
            </a:extLst>
          </p:cNvPr>
          <p:cNvSpPr txBox="1"/>
          <p:nvPr/>
        </p:nvSpPr>
        <p:spPr>
          <a:xfrm>
            <a:off x="10457793" y="3557481"/>
            <a:ext cx="1429407" cy="369332"/>
          </a:xfrm>
          <a:prstGeom prst="rect">
            <a:avLst/>
          </a:prstGeom>
          <a:noFill/>
        </p:spPr>
        <p:txBody>
          <a:bodyPr wrap="square" rtlCol="0">
            <a:spAutoFit/>
          </a:bodyPr>
          <a:lstStyle/>
          <a:p>
            <a:r>
              <a:rPr lang="en-US" dirty="0">
                <a:latin typeface="+mj-lt"/>
              </a:rPr>
              <a:t>prediction</a:t>
            </a:r>
            <a:endParaRPr lang="en-GB" dirty="0">
              <a:latin typeface="+mj-lt"/>
            </a:endParaRPr>
          </a:p>
        </p:txBody>
      </p:sp>
      <p:sp>
        <p:nvSpPr>
          <p:cNvPr id="11" name="TextBox 10">
            <a:extLst>
              <a:ext uri="{FF2B5EF4-FFF2-40B4-BE49-F238E27FC236}">
                <a16:creationId xmlns:a16="http://schemas.microsoft.com/office/drawing/2014/main" id="{28DAFF1A-8492-4EA8-9C54-7A465D0E86BC}"/>
              </a:ext>
            </a:extLst>
          </p:cNvPr>
          <p:cNvSpPr txBox="1"/>
          <p:nvPr/>
        </p:nvSpPr>
        <p:spPr>
          <a:xfrm>
            <a:off x="6490138" y="1601355"/>
            <a:ext cx="683173" cy="369332"/>
          </a:xfrm>
          <a:prstGeom prst="rect">
            <a:avLst/>
          </a:prstGeom>
          <a:noFill/>
        </p:spPr>
        <p:txBody>
          <a:bodyPr wrap="square" rtlCol="0">
            <a:spAutoFit/>
          </a:bodyPr>
          <a:lstStyle/>
          <a:p>
            <a:pPr algn="ctr"/>
            <a:r>
              <a:rPr lang="en-US" dirty="0">
                <a:latin typeface="+mj-lt"/>
              </a:rPr>
              <a:t>0</a:t>
            </a:r>
            <a:endParaRPr lang="en-GB" dirty="0">
              <a:latin typeface="+mj-lt"/>
            </a:endParaRPr>
          </a:p>
        </p:txBody>
      </p:sp>
      <p:sp>
        <p:nvSpPr>
          <p:cNvPr id="12" name="TextBox 11">
            <a:extLst>
              <a:ext uri="{FF2B5EF4-FFF2-40B4-BE49-F238E27FC236}">
                <a16:creationId xmlns:a16="http://schemas.microsoft.com/office/drawing/2014/main" id="{41E4C69C-DC04-4580-97C3-FB89A2EBF56B}"/>
              </a:ext>
            </a:extLst>
          </p:cNvPr>
          <p:cNvSpPr txBox="1"/>
          <p:nvPr/>
        </p:nvSpPr>
        <p:spPr>
          <a:xfrm>
            <a:off x="7682766" y="1601355"/>
            <a:ext cx="683173" cy="369332"/>
          </a:xfrm>
          <a:prstGeom prst="rect">
            <a:avLst/>
          </a:prstGeom>
          <a:noFill/>
        </p:spPr>
        <p:txBody>
          <a:bodyPr wrap="square" rtlCol="0">
            <a:spAutoFit/>
          </a:bodyPr>
          <a:lstStyle/>
          <a:p>
            <a:pPr algn="ctr"/>
            <a:r>
              <a:rPr lang="en-US" dirty="0">
                <a:latin typeface="+mj-lt"/>
              </a:rPr>
              <a:t>1</a:t>
            </a:r>
            <a:endParaRPr lang="en-GB" dirty="0">
              <a:latin typeface="+mj-lt"/>
            </a:endParaRPr>
          </a:p>
        </p:txBody>
      </p:sp>
      <p:sp>
        <p:nvSpPr>
          <p:cNvPr id="13" name="TextBox 12">
            <a:extLst>
              <a:ext uri="{FF2B5EF4-FFF2-40B4-BE49-F238E27FC236}">
                <a16:creationId xmlns:a16="http://schemas.microsoft.com/office/drawing/2014/main" id="{FBACEDF5-BC57-4089-A56E-B83757979446}"/>
              </a:ext>
            </a:extLst>
          </p:cNvPr>
          <p:cNvSpPr txBox="1"/>
          <p:nvPr/>
        </p:nvSpPr>
        <p:spPr>
          <a:xfrm>
            <a:off x="9333117" y="1601355"/>
            <a:ext cx="683173" cy="369332"/>
          </a:xfrm>
          <a:prstGeom prst="rect">
            <a:avLst/>
          </a:prstGeom>
          <a:noFill/>
        </p:spPr>
        <p:txBody>
          <a:bodyPr wrap="square" rtlCol="0">
            <a:spAutoFit/>
          </a:bodyPr>
          <a:lstStyle/>
          <a:p>
            <a:pPr algn="ctr"/>
            <a:r>
              <a:rPr lang="en-US" dirty="0">
                <a:latin typeface="+mj-lt"/>
              </a:rPr>
              <a:t>1</a:t>
            </a:r>
            <a:endParaRPr lang="en-GB" dirty="0">
              <a:latin typeface="+mj-lt"/>
            </a:endParaRPr>
          </a:p>
        </p:txBody>
      </p:sp>
      <p:pic>
        <p:nvPicPr>
          <p:cNvPr id="14" name="Picture 13">
            <a:extLst>
              <a:ext uri="{FF2B5EF4-FFF2-40B4-BE49-F238E27FC236}">
                <a16:creationId xmlns:a16="http://schemas.microsoft.com/office/drawing/2014/main" id="{C31752E7-D28F-4C4D-BB36-0E2840D11773}"/>
              </a:ext>
            </a:extLst>
          </p:cNvPr>
          <p:cNvPicPr>
            <a:picLocks noChangeAspect="1"/>
          </p:cNvPicPr>
          <p:nvPr/>
        </p:nvPicPr>
        <p:blipFill rotWithShape="1">
          <a:blip r:embed="rId4"/>
          <a:srcRect l="48214" r="37226" b="44657"/>
          <a:stretch/>
        </p:blipFill>
        <p:spPr>
          <a:xfrm>
            <a:off x="9155018" y="1970687"/>
            <a:ext cx="1078774" cy="2339973"/>
          </a:xfrm>
          <a:prstGeom prst="rect">
            <a:avLst/>
          </a:prstGeom>
        </p:spPr>
      </p:pic>
    </p:spTree>
    <p:extLst>
      <p:ext uri="{BB962C8B-B14F-4D97-AF65-F5344CB8AC3E}">
        <p14:creationId xmlns:p14="http://schemas.microsoft.com/office/powerpoint/2010/main" val="5911942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2E501-190D-4C2E-ACEC-7DF5D0A91B67}"/>
              </a:ext>
            </a:extLst>
          </p:cNvPr>
          <p:cNvSpPr>
            <a:spLocks noGrp="1"/>
          </p:cNvSpPr>
          <p:nvPr>
            <p:ph type="title"/>
          </p:nvPr>
        </p:nvSpPr>
        <p:spPr/>
        <p:txBody>
          <a:bodyPr/>
          <a:lstStyle/>
          <a:p>
            <a:r>
              <a:rPr lang="en-US" dirty="0"/>
              <a:t>Pointwise objectives</a:t>
            </a:r>
            <a:endParaRPr lang="en-GB"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557F44D5-668E-4E9F-A3D8-F7A1B42C1941}"/>
                  </a:ext>
                </a:extLst>
              </p:cNvPr>
              <p:cNvSpPr>
                <a:spLocks noGrp="1"/>
              </p:cNvSpPr>
              <p:nvPr>
                <p:ph type="body" sz="half" idx="2"/>
              </p:nvPr>
            </p:nvSpPr>
            <p:spPr>
              <a:xfrm>
                <a:off x="1146705" y="2611820"/>
                <a:ext cx="4234592" cy="3179379"/>
              </a:xfrm>
            </p:spPr>
            <p:txBody>
              <a:bodyPr>
                <a:normAutofit/>
              </a:bodyPr>
              <a:lstStyle/>
              <a:p>
                <a:pPr>
                  <a:spcBef>
                    <a:spcPts val="1200"/>
                  </a:spcBef>
                </a:pPr>
                <a:r>
                  <a:rPr lang="en-GB" sz="1800" dirty="0">
                    <a:latin typeface="Segoe UI" panose="020B0502040204020203" pitchFamily="34" charset="0"/>
                    <a:cs typeface="Segoe UI" panose="020B0502040204020203" pitchFamily="34" charset="0"/>
                  </a:rPr>
                  <a:t>Classification loss</a:t>
                </a:r>
              </a:p>
              <a:p>
                <a:pPr>
                  <a:spcBef>
                    <a:spcPts val="1200"/>
                  </a:spcBef>
                </a:pPr>
                <a:r>
                  <a:rPr lang="en-GB" dirty="0"/>
                  <a:t>Given </a:t>
                </a:r>
                <a14:m>
                  <m:oMath xmlns:m="http://schemas.openxmlformats.org/officeDocument/2006/math">
                    <m:d>
                      <m:dPr>
                        <m:begChr m:val="⟨"/>
                        <m:endChr m:val="⟩"/>
                        <m:ctrlPr>
                          <a:rPr lang="en-GB" i="1">
                            <a:latin typeface="Cambria Math" panose="02040503050406030204" pitchFamily="18" charset="0"/>
                          </a:rPr>
                        </m:ctrlPr>
                      </m:dPr>
                      <m:e>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𝑑</m:t>
                        </m:r>
                      </m:e>
                    </m:d>
                  </m:oMath>
                </a14:m>
                <a:r>
                  <a:rPr lang="en-GB" dirty="0"/>
                  <a:t> predict </a:t>
                </a:r>
                <a:r>
                  <a:rPr lang="en-GB" u="sng" dirty="0"/>
                  <a:t>the </a:t>
                </a:r>
                <a:r>
                  <a:rPr lang="en-GB" i="1" u="sng" dirty="0"/>
                  <a:t>class</a:t>
                </a:r>
                <a:r>
                  <a:rPr lang="en-GB" dirty="0"/>
                  <a:t> </a:t>
                </a:r>
                <a14:m>
                  <m:oMath xmlns:m="http://schemas.openxmlformats.org/officeDocument/2006/math">
                    <m:sSub>
                      <m:sSubPr>
                        <m:ctrlPr>
                          <a:rPr lang="en-GB"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𝑑</m:t>
                        </m:r>
                      </m:sub>
                    </m:sSub>
                  </m:oMath>
                </a14:m>
                <a:endParaRPr lang="en-GB" dirty="0"/>
              </a:p>
              <a:p>
                <a:pPr>
                  <a:spcBef>
                    <a:spcPts val="1200"/>
                  </a:spcBef>
                </a:pPr>
                <a:r>
                  <a:rPr lang="en-GB" dirty="0"/>
                  <a:t>e.g., </a:t>
                </a:r>
                <a:r>
                  <a:rPr lang="en-GB" dirty="0">
                    <a:solidFill>
                      <a:srgbClr val="0070C0"/>
                    </a:solidFill>
                  </a:rPr>
                  <a:t>cross-entropy with softmax</a:t>
                </a:r>
                <a:r>
                  <a:rPr lang="en-GB" dirty="0"/>
                  <a:t> </a:t>
                </a:r>
                <a:r>
                  <a:rPr lang="it-IT" dirty="0"/>
                  <a:t>over categorical labels </a:t>
                </a:r>
                <a14:m>
                  <m:oMath xmlns:m="http://schemas.openxmlformats.org/officeDocument/2006/math">
                    <m:r>
                      <a:rPr lang="en-US" i="1">
                        <a:latin typeface="Cambria Math" panose="02040503050406030204" pitchFamily="18" charset="0"/>
                      </a:rPr>
                      <m:t>𝑌</m:t>
                    </m:r>
                  </m:oMath>
                </a14:m>
                <a:r>
                  <a:rPr lang="it-IT" dirty="0"/>
                  <a:t> [Li et al., 2008],</a:t>
                </a:r>
              </a:p>
              <a:p>
                <a:pPr>
                  <a:spcBef>
                    <a:spcPts val="1200"/>
                  </a:spcBef>
                </a:pPr>
                <a:endParaRPr lang="en-GB" dirty="0"/>
              </a:p>
              <a:p>
                <a:pPr>
                  <a:spcBef>
                    <a:spcPts val="1200"/>
                  </a:spcBef>
                </a:pPr>
                <a:endParaRPr lang="en-GB" dirty="0"/>
              </a:p>
              <a:p>
                <a:pPr>
                  <a:spcBef>
                    <a:spcPts val="1200"/>
                  </a:spcBef>
                </a:pPr>
                <a:r>
                  <a:rPr lang="en-GB" dirty="0"/>
                  <a:t>where, </a:t>
                </a:r>
                <a14:m>
                  <m:oMath xmlns:m="http://schemas.openxmlformats.org/officeDocument/2006/math">
                    <m:sSub>
                      <m:sSubPr>
                        <m:ctrlPr>
                          <a:rPr lang="en-GB" i="1">
                            <a:latin typeface="Cambria Math" panose="02040503050406030204" pitchFamily="18" charset="0"/>
                          </a:rPr>
                        </m:ctrlPr>
                      </m:sSubPr>
                      <m:e>
                        <m:r>
                          <a:rPr lang="en-US" i="1">
                            <a:latin typeface="Cambria Math" panose="02040503050406030204" pitchFamily="18" charset="0"/>
                          </a:rPr>
                          <m:t>𝑠</m:t>
                        </m:r>
                      </m:e>
                      <m:sub>
                        <m:sSub>
                          <m:sSubPr>
                            <m:ctrlPr>
                              <a:rPr lang="en-GB"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𝑑</m:t>
                            </m:r>
                          </m:sub>
                        </m:sSub>
                      </m:sub>
                    </m:sSub>
                  </m:oMath>
                </a14:m>
                <a:r>
                  <a:rPr lang="en-GB" dirty="0"/>
                  <a:t> is the model’s score for label </a:t>
                </a:r>
                <a14:m>
                  <m:oMath xmlns:m="http://schemas.openxmlformats.org/officeDocument/2006/math">
                    <m:sSub>
                      <m:sSubPr>
                        <m:ctrlPr>
                          <a:rPr lang="en-GB"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𝑑</m:t>
                        </m:r>
                      </m:sub>
                    </m:sSub>
                  </m:oMath>
                </a14:m>
                <a:endParaRPr lang="en-GB" dirty="0"/>
              </a:p>
            </p:txBody>
          </p:sp>
        </mc:Choice>
        <mc:Fallback xmlns="">
          <p:sp>
            <p:nvSpPr>
              <p:cNvPr id="4" name="Text Placeholder 3">
                <a:extLst>
                  <a:ext uri="{FF2B5EF4-FFF2-40B4-BE49-F238E27FC236}">
                    <a16:creationId xmlns:a16="http://schemas.microsoft.com/office/drawing/2014/main" id="{557F44D5-668E-4E9F-A3D8-F7A1B42C1941}"/>
                  </a:ext>
                </a:extLst>
              </p:cNvPr>
              <p:cNvSpPr>
                <a:spLocks noGrp="1" noRot="1" noChangeAspect="1" noMove="1" noResize="1" noEditPoints="1" noAdjustHandles="1" noChangeArrowheads="1" noChangeShapeType="1" noTextEdit="1"/>
              </p:cNvSpPr>
              <p:nvPr>
                <p:ph type="body" sz="half" idx="2"/>
              </p:nvPr>
            </p:nvSpPr>
            <p:spPr>
              <a:xfrm>
                <a:off x="1146705" y="2611820"/>
                <a:ext cx="4234592" cy="3179379"/>
              </a:xfrm>
              <a:blipFill>
                <a:blip r:embed="rId2"/>
                <a:stretch>
                  <a:fillRect l="-1151"/>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75E0489D-BB64-4D0E-9A25-E620080FCCF8}"/>
              </a:ext>
            </a:extLst>
          </p:cNvPr>
          <p:cNvPicPr>
            <a:picLocks noChangeAspect="1"/>
          </p:cNvPicPr>
          <p:nvPr/>
        </p:nvPicPr>
        <p:blipFill rotWithShape="1">
          <a:blip r:embed="rId3"/>
          <a:srcRect l="31566" r="37226" b="9640"/>
          <a:stretch/>
        </p:blipFill>
        <p:spPr>
          <a:xfrm>
            <a:off x="6222123" y="1970687"/>
            <a:ext cx="2312275" cy="3820512"/>
          </a:xfrm>
          <a:prstGeom prst="rect">
            <a:avLst/>
          </a:prstGeom>
        </p:spPr>
      </p:pic>
      <p:sp>
        <p:nvSpPr>
          <p:cNvPr id="9" name="TextBox 8">
            <a:extLst>
              <a:ext uri="{FF2B5EF4-FFF2-40B4-BE49-F238E27FC236}">
                <a16:creationId xmlns:a16="http://schemas.microsoft.com/office/drawing/2014/main" id="{B68113D2-C315-4335-978E-EB83AB4DB893}"/>
              </a:ext>
            </a:extLst>
          </p:cNvPr>
          <p:cNvSpPr txBox="1"/>
          <p:nvPr/>
        </p:nvSpPr>
        <p:spPr>
          <a:xfrm>
            <a:off x="8949553" y="2296239"/>
            <a:ext cx="1429406" cy="369332"/>
          </a:xfrm>
          <a:prstGeom prst="rect">
            <a:avLst/>
          </a:prstGeom>
          <a:noFill/>
        </p:spPr>
        <p:txBody>
          <a:bodyPr wrap="square" rtlCol="0">
            <a:spAutoFit/>
          </a:bodyPr>
          <a:lstStyle/>
          <a:p>
            <a:r>
              <a:rPr lang="en-US" dirty="0">
                <a:latin typeface="+mj-lt"/>
              </a:rPr>
              <a:t>labels</a:t>
            </a:r>
            <a:endParaRPr lang="en-GB" dirty="0">
              <a:latin typeface="+mj-lt"/>
            </a:endParaRPr>
          </a:p>
        </p:txBody>
      </p:sp>
      <p:sp>
        <p:nvSpPr>
          <p:cNvPr id="10" name="TextBox 9">
            <a:extLst>
              <a:ext uri="{FF2B5EF4-FFF2-40B4-BE49-F238E27FC236}">
                <a16:creationId xmlns:a16="http://schemas.microsoft.com/office/drawing/2014/main" id="{39449B37-708E-4CF0-B180-C613A9A36A05}"/>
              </a:ext>
            </a:extLst>
          </p:cNvPr>
          <p:cNvSpPr txBox="1"/>
          <p:nvPr/>
        </p:nvSpPr>
        <p:spPr>
          <a:xfrm>
            <a:off x="8949552" y="3557481"/>
            <a:ext cx="1429407" cy="369332"/>
          </a:xfrm>
          <a:prstGeom prst="rect">
            <a:avLst/>
          </a:prstGeom>
          <a:noFill/>
        </p:spPr>
        <p:txBody>
          <a:bodyPr wrap="square" rtlCol="0">
            <a:spAutoFit/>
          </a:bodyPr>
          <a:lstStyle/>
          <a:p>
            <a:r>
              <a:rPr lang="en-US" dirty="0">
                <a:latin typeface="+mj-lt"/>
              </a:rPr>
              <a:t>prediction</a:t>
            </a:r>
            <a:endParaRPr lang="en-GB" dirty="0">
              <a:latin typeface="+mj-lt"/>
            </a:endParaRPr>
          </a:p>
        </p:txBody>
      </p:sp>
      <p:sp>
        <p:nvSpPr>
          <p:cNvPr id="11" name="TextBox 10">
            <a:extLst>
              <a:ext uri="{FF2B5EF4-FFF2-40B4-BE49-F238E27FC236}">
                <a16:creationId xmlns:a16="http://schemas.microsoft.com/office/drawing/2014/main" id="{28DAFF1A-8492-4EA8-9C54-7A465D0E86BC}"/>
              </a:ext>
            </a:extLst>
          </p:cNvPr>
          <p:cNvSpPr txBox="1"/>
          <p:nvPr/>
        </p:nvSpPr>
        <p:spPr>
          <a:xfrm>
            <a:off x="6490138" y="1601355"/>
            <a:ext cx="683173" cy="369332"/>
          </a:xfrm>
          <a:prstGeom prst="rect">
            <a:avLst/>
          </a:prstGeom>
          <a:noFill/>
        </p:spPr>
        <p:txBody>
          <a:bodyPr wrap="square" rtlCol="0">
            <a:spAutoFit/>
          </a:bodyPr>
          <a:lstStyle/>
          <a:p>
            <a:pPr algn="ctr"/>
            <a:r>
              <a:rPr lang="en-US" dirty="0">
                <a:latin typeface="+mj-lt"/>
              </a:rPr>
              <a:t>0</a:t>
            </a:r>
            <a:endParaRPr lang="en-GB" dirty="0">
              <a:latin typeface="+mj-lt"/>
            </a:endParaRPr>
          </a:p>
        </p:txBody>
      </p:sp>
      <p:sp>
        <p:nvSpPr>
          <p:cNvPr id="12" name="TextBox 11">
            <a:extLst>
              <a:ext uri="{FF2B5EF4-FFF2-40B4-BE49-F238E27FC236}">
                <a16:creationId xmlns:a16="http://schemas.microsoft.com/office/drawing/2014/main" id="{41E4C69C-DC04-4580-97C3-FB89A2EBF56B}"/>
              </a:ext>
            </a:extLst>
          </p:cNvPr>
          <p:cNvSpPr txBox="1"/>
          <p:nvPr/>
        </p:nvSpPr>
        <p:spPr>
          <a:xfrm>
            <a:off x="7682766" y="1601355"/>
            <a:ext cx="683173" cy="369332"/>
          </a:xfrm>
          <a:prstGeom prst="rect">
            <a:avLst/>
          </a:prstGeom>
          <a:noFill/>
        </p:spPr>
        <p:txBody>
          <a:bodyPr wrap="square" rtlCol="0">
            <a:spAutoFit/>
          </a:bodyPr>
          <a:lstStyle/>
          <a:p>
            <a:pPr algn="ctr"/>
            <a:r>
              <a:rPr lang="en-US" dirty="0">
                <a:latin typeface="+mj-lt"/>
              </a:rPr>
              <a:t>1</a:t>
            </a:r>
            <a:endParaRPr lang="en-GB" dirty="0">
              <a:latin typeface="+mj-lt"/>
            </a:endParaRPr>
          </a:p>
        </p:txBody>
      </p:sp>
      <p:pic>
        <p:nvPicPr>
          <p:cNvPr id="15" name="Picture 14">
            <a:extLst>
              <a:ext uri="{FF2B5EF4-FFF2-40B4-BE49-F238E27FC236}">
                <a16:creationId xmlns:a16="http://schemas.microsoft.com/office/drawing/2014/main" id="{6B87DC6D-34EC-4527-A8EB-4752CA94FF8A}"/>
              </a:ext>
            </a:extLst>
          </p:cNvPr>
          <p:cNvPicPr>
            <a:picLocks noChangeAspect="1"/>
          </p:cNvPicPr>
          <p:nvPr/>
        </p:nvPicPr>
        <p:blipFill>
          <a:blip r:embed="rId4"/>
          <a:stretch>
            <a:fillRect/>
          </a:stretch>
        </p:blipFill>
        <p:spPr>
          <a:xfrm>
            <a:off x="1052200" y="4001740"/>
            <a:ext cx="4423601" cy="616206"/>
          </a:xfrm>
          <a:prstGeom prst="rect">
            <a:avLst/>
          </a:prstGeom>
        </p:spPr>
      </p:pic>
      <p:sp>
        <p:nvSpPr>
          <p:cNvPr id="16" name="Rectangle 15">
            <a:extLst>
              <a:ext uri="{FF2B5EF4-FFF2-40B4-BE49-F238E27FC236}">
                <a16:creationId xmlns:a16="http://schemas.microsoft.com/office/drawing/2014/main" id="{ED4A810A-A735-4B47-B2BE-94C260E8336B}"/>
              </a:ext>
            </a:extLst>
          </p:cNvPr>
          <p:cNvSpPr/>
          <p:nvPr/>
        </p:nvSpPr>
        <p:spPr>
          <a:xfrm>
            <a:off x="482162" y="6562287"/>
            <a:ext cx="11227676" cy="276999"/>
          </a:xfrm>
          <a:prstGeom prst="rect">
            <a:avLst/>
          </a:prstGeom>
        </p:spPr>
        <p:txBody>
          <a:bodyPr wrap="square">
            <a:spAutoFit/>
          </a:bodyPr>
          <a:lstStyle/>
          <a:p>
            <a:pPr lvl="0" algn="ctr" defTabSz="914400">
              <a:defRPr/>
            </a:pPr>
            <a:r>
              <a:rPr lang="en-GB" sz="1200" dirty="0"/>
              <a:t>Ping Li, </a:t>
            </a:r>
            <a:r>
              <a:rPr lang="en-GB" sz="1200" dirty="0" err="1"/>
              <a:t>Qiang</a:t>
            </a:r>
            <a:r>
              <a:rPr lang="en-GB" sz="1200" dirty="0"/>
              <a:t> Wu, and Christopher J Burges. </a:t>
            </a:r>
            <a:r>
              <a:rPr lang="en-GB" sz="1200" dirty="0">
                <a:hlinkClick r:id="rId5"/>
              </a:rPr>
              <a:t>Mcrank: Learning to rank using multiple classification and gradient boosting</a:t>
            </a:r>
            <a:r>
              <a:rPr lang="en-GB" sz="1200" dirty="0"/>
              <a:t>. In NIPS, 2008.</a:t>
            </a:r>
            <a:endParaRPr kumimoji="0" lang="en-GB" sz="12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297441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9D60F-CBBA-47A0-82B5-1D618753E0F1}"/>
              </a:ext>
            </a:extLst>
          </p:cNvPr>
          <p:cNvSpPr>
            <a:spLocks noGrp="1"/>
          </p:cNvSpPr>
          <p:nvPr>
            <p:ph type="title"/>
          </p:nvPr>
        </p:nvSpPr>
        <p:spPr>
          <a:xfrm>
            <a:off x="1146705" y="609601"/>
            <a:ext cx="3908771" cy="1639884"/>
          </a:xfrm>
        </p:spPr>
        <p:txBody>
          <a:bodyPr>
            <a:normAutofit/>
          </a:bodyPr>
          <a:lstStyle/>
          <a:p>
            <a:r>
              <a:rPr lang="en-US" dirty="0"/>
              <a:t>Pairwise objectives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32A6B6-489E-42C6-8CAB-D9BE78BF24D9}"/>
                  </a:ext>
                </a:extLst>
              </p:cNvPr>
              <p:cNvSpPr>
                <a:spLocks noGrp="1"/>
              </p:cNvSpPr>
              <p:nvPr>
                <p:ph idx="1"/>
              </p:nvPr>
            </p:nvSpPr>
            <p:spPr>
              <a:xfrm>
                <a:off x="6216869" y="1950396"/>
                <a:ext cx="5475890" cy="3709425"/>
              </a:xfrm>
            </p:spPr>
            <p:txBody>
              <a:bodyPr>
                <a:normAutofit/>
              </a:bodyPr>
              <a:lstStyle/>
              <a:p>
                <a:pPr marL="0" indent="0">
                  <a:buNone/>
                </a:pPr>
                <a:r>
                  <a:rPr lang="en-GB" sz="1600" dirty="0"/>
                  <a:t>Pairwise loss generally has the following form </a:t>
                </a:r>
                <a:r>
                  <a:rPr lang="en-GB" sz="1200" dirty="0"/>
                  <a:t>[Chen et al., 2009]</a:t>
                </a:r>
                <a:r>
                  <a:rPr lang="en-GB" sz="1600" dirty="0"/>
                  <a:t>,</a:t>
                </a:r>
              </a:p>
              <a:p>
                <a:pPr marL="0" indent="0">
                  <a:buNone/>
                </a:pPr>
                <a:endParaRPr lang="en-US" sz="1600" dirty="0"/>
              </a:p>
              <a:p>
                <a:pPr marL="0" indent="0">
                  <a:buNone/>
                </a:pPr>
                <a:endParaRPr lang="en-US" sz="1600" dirty="0"/>
              </a:p>
              <a:p>
                <a:pPr marL="0" indent="0">
                  <a:buNone/>
                </a:pPr>
                <a:r>
                  <a:rPr lang="en-GB" sz="1600" dirty="0"/>
                  <a:t>where, </a:t>
                </a:r>
                <a14:m>
                  <m:oMath xmlns:m="http://schemas.openxmlformats.org/officeDocument/2006/math">
                    <m:r>
                      <a:rPr lang="en-GB" sz="1600" i="1" smtClean="0">
                        <a:latin typeface="Cambria Math" panose="02040503050406030204" pitchFamily="18" charset="0"/>
                        <a:ea typeface="Cambria Math" panose="02040503050406030204" pitchFamily="18" charset="0"/>
                      </a:rPr>
                      <m:t>𝜙</m:t>
                    </m:r>
                  </m:oMath>
                </a14:m>
                <a:r>
                  <a:rPr lang="el-GR" sz="1600" dirty="0"/>
                  <a:t> </a:t>
                </a:r>
                <a:r>
                  <a:rPr lang="en-GB" sz="1600" dirty="0"/>
                  <a:t>can be,</a:t>
                </a:r>
              </a:p>
              <a:p>
                <a:r>
                  <a:rPr lang="en-GB" sz="1600" dirty="0"/>
                  <a:t>Hinge function </a:t>
                </a:r>
                <a14:m>
                  <m:oMath xmlns:m="http://schemas.openxmlformats.org/officeDocument/2006/math">
                    <m:r>
                      <a:rPr lang="en-GB" sz="1600" i="1">
                        <a:latin typeface="Cambria Math" panose="02040503050406030204" pitchFamily="18" charset="0"/>
                        <a:ea typeface="Cambria Math" panose="02040503050406030204" pitchFamily="18" charset="0"/>
                      </a:rPr>
                      <m:t>𝜙</m:t>
                    </m:r>
                    <m:d>
                      <m:dPr>
                        <m:ctrlPr>
                          <a:rPr lang="en-GB" sz="160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𝑧</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𝑚𝑎𝑥</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0, 1−</m:t>
                        </m:r>
                        <m:r>
                          <a:rPr lang="en-US" sz="1600" b="0" i="1" smtClean="0">
                            <a:latin typeface="Cambria Math" panose="02040503050406030204" pitchFamily="18" charset="0"/>
                            <a:ea typeface="Cambria Math" panose="02040503050406030204" pitchFamily="18" charset="0"/>
                          </a:rPr>
                          <m:t>𝑧</m:t>
                        </m:r>
                      </m:e>
                    </m:d>
                    <m:r>
                      <a:rPr lang="en-GB" sz="1600" i="1">
                        <a:latin typeface="Cambria Math" panose="02040503050406030204" pitchFamily="18" charset="0"/>
                        <a:ea typeface="Cambria Math" panose="02040503050406030204" pitchFamily="18" charset="0"/>
                      </a:rPr>
                      <m:t> </m:t>
                    </m:r>
                  </m:oMath>
                </a14:m>
                <a:r>
                  <a:rPr lang="en-US" sz="1600" dirty="0">
                    <a:ea typeface="Cambria Math" panose="02040503050406030204" pitchFamily="18" charset="0"/>
                  </a:rPr>
                  <a:t> </a:t>
                </a:r>
                <a:r>
                  <a:rPr lang="en-GB" sz="1200" dirty="0"/>
                  <a:t>[</a:t>
                </a:r>
                <a:r>
                  <a:rPr lang="en-GB" sz="1200" dirty="0" err="1"/>
                  <a:t>Herbrich</a:t>
                </a:r>
                <a:r>
                  <a:rPr lang="en-GB" sz="1200" dirty="0"/>
                  <a:t> et al., 2000]</a:t>
                </a:r>
                <a:endParaRPr lang="en-GB" sz="1600" dirty="0"/>
              </a:p>
              <a:p>
                <a:r>
                  <a:rPr lang="en-GB" sz="1600" dirty="0"/>
                  <a:t>Exponential function </a:t>
                </a:r>
                <a14:m>
                  <m:oMath xmlns:m="http://schemas.openxmlformats.org/officeDocument/2006/math">
                    <m:r>
                      <a:rPr lang="en-GB" sz="1600" i="1">
                        <a:latin typeface="Cambria Math" panose="02040503050406030204" pitchFamily="18" charset="0"/>
                        <a:ea typeface="Cambria Math" panose="02040503050406030204" pitchFamily="18" charset="0"/>
                      </a:rPr>
                      <m:t>𝜙</m:t>
                    </m:r>
                    <m:d>
                      <m:dPr>
                        <m:ctrlPr>
                          <a:rPr lang="en-GB" sz="1600" i="1">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𝑧</m:t>
                        </m:r>
                      </m:e>
                    </m:d>
                    <m:r>
                      <a:rPr lang="en-US" sz="1600" i="1">
                        <a:latin typeface="Cambria Math" panose="02040503050406030204" pitchFamily="18" charset="0"/>
                        <a:ea typeface="Cambria Math" panose="02040503050406030204" pitchFamily="18" charset="0"/>
                      </a:rPr>
                      <m:t>=</m:t>
                    </m:r>
                    <m:sSup>
                      <m:sSupPr>
                        <m:ctrlPr>
                          <a:rPr lang="en-US" sz="160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𝑒</m:t>
                        </m:r>
                      </m:e>
                      <m:sup>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𝑧</m:t>
                        </m:r>
                      </m:sup>
                    </m:sSup>
                  </m:oMath>
                </a14:m>
                <a:r>
                  <a:rPr lang="en-GB" sz="1600" dirty="0"/>
                  <a:t> </a:t>
                </a:r>
                <a:r>
                  <a:rPr lang="en-GB" sz="1200" dirty="0"/>
                  <a:t>[Freund et al., 2003]</a:t>
                </a:r>
                <a:endParaRPr lang="en-GB" sz="1600" dirty="0"/>
              </a:p>
              <a:p>
                <a:r>
                  <a:rPr lang="en-GB" sz="1600" dirty="0"/>
                  <a:t>Logistic function </a:t>
                </a:r>
                <a14:m>
                  <m:oMath xmlns:m="http://schemas.openxmlformats.org/officeDocument/2006/math">
                    <m:r>
                      <a:rPr lang="en-GB" sz="1600" i="1">
                        <a:latin typeface="Cambria Math" panose="02040503050406030204" pitchFamily="18" charset="0"/>
                        <a:ea typeface="Cambria Math" panose="02040503050406030204" pitchFamily="18" charset="0"/>
                      </a:rPr>
                      <m:t>𝜙</m:t>
                    </m:r>
                    <m:d>
                      <m:dPr>
                        <m:ctrlPr>
                          <a:rPr lang="en-GB" sz="1600" i="1">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𝑧</m:t>
                        </m:r>
                      </m:e>
                    </m:d>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𝑙𝑜𝑔</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1+</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𝑒</m:t>
                            </m:r>
                          </m:e>
                          <m:sup>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𝑧</m:t>
                            </m:r>
                          </m:sup>
                        </m:sSup>
                      </m:e>
                    </m:d>
                    <m:r>
                      <a:rPr lang="en-US" sz="1600" i="1">
                        <a:latin typeface="Cambria Math" panose="02040503050406030204" pitchFamily="18" charset="0"/>
                        <a:ea typeface="Cambria Math" panose="02040503050406030204" pitchFamily="18" charset="0"/>
                      </a:rPr>
                      <m:t> </m:t>
                    </m:r>
                  </m:oMath>
                </a14:m>
                <a:r>
                  <a:rPr lang="en-GB" sz="1600" dirty="0"/>
                  <a:t> </a:t>
                </a:r>
                <a:r>
                  <a:rPr lang="en-GB" sz="1200" dirty="0"/>
                  <a:t>[Burges et al., 2005]</a:t>
                </a:r>
                <a:endParaRPr lang="en-GB" sz="1600" dirty="0"/>
              </a:p>
              <a:p>
                <a:r>
                  <a:rPr lang="en-GB" sz="1600" dirty="0"/>
                  <a:t>Others…</a:t>
                </a:r>
              </a:p>
            </p:txBody>
          </p:sp>
        </mc:Choice>
        <mc:Fallback xmlns="">
          <p:sp>
            <p:nvSpPr>
              <p:cNvPr id="3" name="Content Placeholder 2">
                <a:extLst>
                  <a:ext uri="{FF2B5EF4-FFF2-40B4-BE49-F238E27FC236}">
                    <a16:creationId xmlns:a16="http://schemas.microsoft.com/office/drawing/2014/main" id="{D732A6B6-489E-42C6-8CAB-D9BE78BF24D9}"/>
                  </a:ext>
                </a:extLst>
              </p:cNvPr>
              <p:cNvSpPr>
                <a:spLocks noGrp="1" noRot="1" noChangeAspect="1" noMove="1" noResize="1" noEditPoints="1" noAdjustHandles="1" noChangeArrowheads="1" noChangeShapeType="1" noTextEdit="1"/>
              </p:cNvSpPr>
              <p:nvPr>
                <p:ph idx="1"/>
              </p:nvPr>
            </p:nvSpPr>
            <p:spPr>
              <a:xfrm>
                <a:off x="6216869" y="1950396"/>
                <a:ext cx="5475890" cy="3709425"/>
              </a:xfrm>
              <a:blipFill>
                <a:blip r:embed="rId2"/>
                <a:stretch>
                  <a:fillRect l="-668" t="-1316"/>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2A34AB34-B869-45C7-B558-CAECC0A7B56C}"/>
                  </a:ext>
                </a:extLst>
              </p:cNvPr>
              <p:cNvSpPr>
                <a:spLocks noGrp="1"/>
              </p:cNvSpPr>
              <p:nvPr>
                <p:ph type="body" sz="half" idx="2"/>
              </p:nvPr>
            </p:nvSpPr>
            <p:spPr>
              <a:xfrm>
                <a:off x="1146704" y="2454166"/>
                <a:ext cx="4702303" cy="3205655"/>
              </a:xfrm>
            </p:spPr>
            <p:txBody>
              <a:bodyPr>
                <a:noAutofit/>
              </a:bodyPr>
              <a:lstStyle/>
              <a:p>
                <a:pPr>
                  <a:spcBef>
                    <a:spcPts val="3000"/>
                  </a:spcBef>
                </a:pPr>
                <a:r>
                  <a:rPr lang="en-GB" dirty="0"/>
                  <a:t>Pairwise loss minimizes the average number of inversions in ranking—i.e., </a:t>
                </a:r>
                <a14:m>
                  <m:oMath xmlns:m="http://schemas.openxmlformats.org/officeDocument/2006/math">
                    <m:sSub>
                      <m:sSubPr>
                        <m:ctrlPr>
                          <a:rPr lang="en-GB"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𝑑</m:t>
                        </m:r>
                      </m:e>
                      <m:sub>
                        <m:r>
                          <a:rPr lang="en-US" i="1">
                            <a:latin typeface="Cambria Math" panose="02040503050406030204" pitchFamily="18" charset="0"/>
                            <a:ea typeface="Cambria Math" panose="02040503050406030204" pitchFamily="18" charset="0"/>
                          </a:rPr>
                          <m:t>𝑗</m:t>
                        </m:r>
                      </m:sub>
                    </m:sSub>
                  </m:oMath>
                </a14:m>
                <a:r>
                  <a:rPr lang="en-GB" dirty="0"/>
                  <a:t> w.r.t. </a:t>
                </a:r>
                <a14:m>
                  <m:oMath xmlns:m="http://schemas.openxmlformats.org/officeDocument/2006/math">
                    <m:r>
                      <a:rPr lang="en-US" i="1">
                        <a:latin typeface="Cambria Math" panose="02040503050406030204" pitchFamily="18" charset="0"/>
                      </a:rPr>
                      <m:t>𝑞</m:t>
                    </m:r>
                    <m:r>
                      <a:rPr lang="en-US" i="1">
                        <a:latin typeface="Cambria Math" panose="02040503050406030204" pitchFamily="18" charset="0"/>
                      </a:rPr>
                      <m:t> </m:t>
                    </m:r>
                  </m:oMath>
                </a14:m>
                <a:r>
                  <a:rPr lang="en-GB" dirty="0"/>
                  <a:t>but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𝑑</m:t>
                        </m:r>
                      </m:e>
                      <m:sub>
                        <m:r>
                          <a:rPr lang="en-US" i="1">
                            <a:latin typeface="Cambria Math" panose="02040503050406030204" pitchFamily="18" charset="0"/>
                            <a:ea typeface="Cambria Math" panose="02040503050406030204" pitchFamily="18" charset="0"/>
                          </a:rPr>
                          <m:t>𝑗</m:t>
                        </m:r>
                      </m:sub>
                    </m:sSub>
                  </m:oMath>
                </a14:m>
                <a:r>
                  <a:rPr lang="en-GB" dirty="0"/>
                  <a:t> is ranked higher than </a:t>
                </a:r>
                <a14:m>
                  <m:oMath xmlns:m="http://schemas.openxmlformats.org/officeDocument/2006/math">
                    <m:sSub>
                      <m:sSubPr>
                        <m:ctrlPr>
                          <a:rPr lang="en-GB"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sub>
                    </m:sSub>
                  </m:oMath>
                </a14:m>
                <a:endParaRPr lang="en-GB" dirty="0"/>
              </a:p>
              <a:p>
                <a:pPr>
                  <a:spcBef>
                    <a:spcPts val="1800"/>
                  </a:spcBef>
                </a:pPr>
                <a:r>
                  <a:rPr lang="en-GB" dirty="0"/>
                  <a:t>Given </a:t>
                </a:r>
                <a14:m>
                  <m:oMath xmlns:m="http://schemas.openxmlformats.org/officeDocument/2006/math">
                    <m:d>
                      <m:dPr>
                        <m:begChr m:val="⟨"/>
                        <m:endChr m:val="⟩"/>
                        <m:ctrlPr>
                          <a:rPr lang="en-GB" i="1">
                            <a:latin typeface="Cambria Math" panose="02040503050406030204" pitchFamily="18" charset="0"/>
                          </a:rPr>
                        </m:ctrlPr>
                      </m:dPr>
                      <m:e>
                        <m:r>
                          <a:rPr lang="en-US" i="1">
                            <a:latin typeface="Cambria Math" panose="02040503050406030204" pitchFamily="18" charset="0"/>
                          </a:rPr>
                          <m:t>𝑞</m:t>
                        </m:r>
                        <m:r>
                          <a:rPr lang="en-US" i="1">
                            <a:latin typeface="Cambria Math" panose="02040503050406030204" pitchFamily="18" charset="0"/>
                          </a:rPr>
                          <m:t>,</m:t>
                        </m:r>
                        <m:sSub>
                          <m:sSubPr>
                            <m:ctrlPr>
                              <a:rPr lang="en-GB"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GB" i="1">
                                <a:latin typeface="Cambria Math" panose="02040503050406030204" pitchFamily="18" charset="0"/>
                              </a:rPr>
                            </m:ctrlPr>
                          </m:sSubPr>
                          <m:e>
                            <m:r>
                              <a:rPr lang="en-US" i="1">
                                <a:latin typeface="Cambria Math" panose="02040503050406030204" pitchFamily="18" charset="0"/>
                              </a:rPr>
                              <m:t>𝑑</m:t>
                            </m:r>
                          </m:e>
                          <m:sub>
                            <m:r>
                              <a:rPr lang="en-US" b="0" i="1" smtClean="0">
                                <a:latin typeface="Cambria Math" panose="02040503050406030204" pitchFamily="18" charset="0"/>
                              </a:rPr>
                              <m:t>𝑗</m:t>
                            </m:r>
                          </m:sub>
                        </m:sSub>
                      </m:e>
                    </m:d>
                  </m:oMath>
                </a14:m>
                <a:r>
                  <a:rPr lang="en-GB" dirty="0"/>
                  <a:t>, predict the more relevant document</a:t>
                </a:r>
              </a:p>
              <a:p>
                <a:pPr>
                  <a:spcBef>
                    <a:spcPts val="1800"/>
                  </a:spcBef>
                </a:pPr>
                <a:r>
                  <a:rPr lang="en-GB" dirty="0"/>
                  <a:t>For </a:t>
                </a:r>
                <a14:m>
                  <m:oMath xmlns:m="http://schemas.openxmlformats.org/officeDocument/2006/math">
                    <m:d>
                      <m:dPr>
                        <m:begChr m:val="⟨"/>
                        <m:endChr m:val="⟩"/>
                        <m:ctrlPr>
                          <a:rPr lang="en-GB" i="1">
                            <a:latin typeface="Cambria Math" panose="02040503050406030204" pitchFamily="18" charset="0"/>
                          </a:rPr>
                        </m:ctrlPr>
                      </m:dPr>
                      <m:e>
                        <m:r>
                          <a:rPr lang="en-US" i="1">
                            <a:latin typeface="Cambria Math" panose="02040503050406030204" pitchFamily="18" charset="0"/>
                          </a:rPr>
                          <m:t>𝑞</m:t>
                        </m:r>
                        <m:r>
                          <a:rPr lang="en-US" i="1">
                            <a:latin typeface="Cambria Math" panose="02040503050406030204" pitchFamily="18" charset="0"/>
                          </a:rPr>
                          <m:t>,</m:t>
                        </m:r>
                        <m:sSub>
                          <m:sSubPr>
                            <m:ctrlPr>
                              <a:rPr lang="en-GB"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sub>
                        </m:sSub>
                        <m:r>
                          <a:rPr lang="en-GB" i="1" smtClean="0">
                            <a:latin typeface="Cambria Math" panose="02040503050406030204" pitchFamily="18" charset="0"/>
                          </a:rPr>
                          <m:t> </m:t>
                        </m:r>
                      </m:e>
                    </m:d>
                  </m:oMath>
                </a14:m>
                <a:r>
                  <a:rPr lang="en-GB" dirty="0"/>
                  <a:t> and </a:t>
                </a:r>
                <a14:m>
                  <m:oMath xmlns:m="http://schemas.openxmlformats.org/officeDocument/2006/math">
                    <m:d>
                      <m:dPr>
                        <m:begChr m:val="⟨"/>
                        <m:endChr m:val="⟩"/>
                        <m:ctrlPr>
                          <a:rPr lang="en-GB" i="1">
                            <a:latin typeface="Cambria Math" panose="02040503050406030204" pitchFamily="18" charset="0"/>
                          </a:rPr>
                        </m:ctrlPr>
                      </m:dPr>
                      <m:e>
                        <m:r>
                          <a:rPr lang="en-US" i="1">
                            <a:latin typeface="Cambria Math" panose="02040503050406030204" pitchFamily="18" charset="0"/>
                          </a:rPr>
                          <m:t>𝑞</m:t>
                        </m:r>
                        <m:r>
                          <a:rPr lang="en-US" i="1">
                            <a:latin typeface="Cambria Math" panose="02040503050406030204" pitchFamily="18" charset="0"/>
                          </a:rPr>
                          <m:t>, </m:t>
                        </m:r>
                        <m:sSub>
                          <m:sSubPr>
                            <m:ctrlPr>
                              <a:rPr lang="en-GB"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𝑗</m:t>
                            </m:r>
                          </m:sub>
                        </m:sSub>
                      </m:e>
                    </m:d>
                  </m:oMath>
                </a14:m>
                <a:r>
                  <a:rPr lang="en-GB" dirty="0"/>
                  <a:t>,</a:t>
                </a:r>
              </a:p>
              <a:p>
                <a:pPr lvl="1">
                  <a:spcBef>
                    <a:spcPts val="600"/>
                  </a:spcBef>
                </a:pPr>
                <a:r>
                  <a:rPr lang="en-GB" dirty="0"/>
                  <a:t>Feature vectors: </a:t>
                </a:r>
                <a14:m>
                  <m:oMath xmlns:m="http://schemas.openxmlformats.org/officeDocument/2006/math">
                    <m:sSub>
                      <m:sSubPr>
                        <m:ctrlPr>
                          <a:rPr lang="en-GB" i="1">
                            <a:latin typeface="Cambria Math" panose="02040503050406030204" pitchFamily="18" charset="0"/>
                          </a:rPr>
                        </m:ctrlPr>
                      </m:sSubPr>
                      <m:e>
                        <m:acc>
                          <m:accPr>
                            <m:chr m:val="⃗"/>
                            <m:ctrlPr>
                              <a:rPr lang="en-GB" i="1">
                                <a:latin typeface="Cambria Math" panose="02040503050406030204" pitchFamily="18" charset="0"/>
                              </a:rPr>
                            </m:ctrlPr>
                          </m:accPr>
                          <m:e>
                            <m:r>
                              <a:rPr lang="en-US" i="1">
                                <a:latin typeface="Cambria Math" panose="02040503050406030204" pitchFamily="18" charset="0"/>
                              </a:rPr>
                              <m:t>𝑥</m:t>
                            </m:r>
                          </m:e>
                        </m:acc>
                      </m:e>
                      <m:sub>
                        <m:r>
                          <a:rPr lang="en-US" b="0" i="1" smtClean="0">
                            <a:latin typeface="Cambria Math" panose="02040503050406030204" pitchFamily="18" charset="0"/>
                          </a:rPr>
                          <m:t>𝑖</m:t>
                        </m:r>
                      </m:sub>
                    </m:sSub>
                    <m:r>
                      <a:rPr lang="en-US" i="1">
                        <a:latin typeface="Cambria Math" panose="02040503050406030204" pitchFamily="18" charset="0"/>
                      </a:rPr>
                      <m:t> </m:t>
                    </m:r>
                  </m:oMath>
                </a14:m>
                <a:r>
                  <a:rPr lang="en-GB" dirty="0"/>
                  <a:t> and </a:t>
                </a:r>
                <a14:m>
                  <m:oMath xmlns:m="http://schemas.openxmlformats.org/officeDocument/2006/math">
                    <m:sSub>
                      <m:sSubPr>
                        <m:ctrlPr>
                          <a:rPr lang="en-GB" i="1">
                            <a:latin typeface="Cambria Math" panose="02040503050406030204" pitchFamily="18" charset="0"/>
                          </a:rPr>
                        </m:ctrlPr>
                      </m:sSubPr>
                      <m:e>
                        <m:acc>
                          <m:accPr>
                            <m:chr m:val="⃗"/>
                            <m:ctrlPr>
                              <a:rPr lang="en-GB" i="1">
                                <a:latin typeface="Cambria Math" panose="02040503050406030204" pitchFamily="18" charset="0"/>
                              </a:rPr>
                            </m:ctrlPr>
                          </m:accPr>
                          <m:e>
                            <m:r>
                              <a:rPr lang="en-US" i="1">
                                <a:latin typeface="Cambria Math" panose="02040503050406030204" pitchFamily="18" charset="0"/>
                              </a:rPr>
                              <m:t>𝑥</m:t>
                            </m:r>
                          </m:e>
                        </m:acc>
                      </m:e>
                      <m:sub>
                        <m:r>
                          <a:rPr lang="en-US" b="0" i="1" smtClean="0">
                            <a:latin typeface="Cambria Math" panose="02040503050406030204" pitchFamily="18" charset="0"/>
                          </a:rPr>
                          <m:t>𝑗</m:t>
                        </m:r>
                      </m:sub>
                    </m:sSub>
                  </m:oMath>
                </a14:m>
                <a:endParaRPr lang="en-US" dirty="0"/>
              </a:p>
              <a:p>
                <a:pPr lvl="1">
                  <a:spcBef>
                    <a:spcPts val="600"/>
                  </a:spcBef>
                </a:pPr>
                <a:r>
                  <a:rPr lang="en-GB" dirty="0"/>
                  <a:t>Model scores: </a:t>
                </a:r>
                <a14:m>
                  <m:oMath xmlns:m="http://schemas.openxmlformats.org/officeDocument/2006/math">
                    <m:sSub>
                      <m:sSubPr>
                        <m:ctrlPr>
                          <a:rPr lang="en-GB"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GB" i="1">
                                <a:latin typeface="Cambria Math" panose="02040503050406030204" pitchFamily="18" charset="0"/>
                              </a:rPr>
                            </m:ctrlPr>
                          </m:sSubPr>
                          <m:e>
                            <m:acc>
                              <m:accPr>
                                <m:chr m:val="⃗"/>
                                <m:ctrlPr>
                                  <a:rPr lang="en-GB"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𝑖</m:t>
                            </m:r>
                          </m:sub>
                        </m:sSub>
                      </m:e>
                    </m:d>
                  </m:oMath>
                </a14:m>
                <a:r>
                  <a:rPr lang="en-GB" dirty="0"/>
                  <a:t> and </a:t>
                </a:r>
                <a14:m>
                  <m:oMath xmlns:m="http://schemas.openxmlformats.org/officeDocument/2006/math">
                    <m:sSub>
                      <m:sSubPr>
                        <m:ctrlPr>
                          <a:rPr lang="en-GB"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𝑗</m:t>
                        </m:r>
                      </m:sub>
                    </m:sSub>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GB" i="1">
                                <a:latin typeface="Cambria Math" panose="02040503050406030204" pitchFamily="18" charset="0"/>
                              </a:rPr>
                            </m:ctrlPr>
                          </m:sSubPr>
                          <m:e>
                            <m:acc>
                              <m:accPr>
                                <m:chr m:val="⃗"/>
                                <m:ctrlPr>
                                  <a:rPr lang="en-GB" i="1">
                                    <a:latin typeface="Cambria Math" panose="02040503050406030204" pitchFamily="18" charset="0"/>
                                  </a:rPr>
                                </m:ctrlPr>
                              </m:accPr>
                              <m:e>
                                <m:r>
                                  <a:rPr lang="en-US" i="1">
                                    <a:latin typeface="Cambria Math" panose="02040503050406030204" pitchFamily="18" charset="0"/>
                                  </a:rPr>
                                  <m:t>𝑥</m:t>
                                </m:r>
                              </m:e>
                            </m:acc>
                          </m:e>
                          <m:sub>
                            <m:r>
                              <a:rPr lang="en-US" b="0" i="1" smtClean="0">
                                <a:latin typeface="Cambria Math" panose="02040503050406030204" pitchFamily="18" charset="0"/>
                              </a:rPr>
                              <m:t>𝑗</m:t>
                            </m:r>
                          </m:sub>
                        </m:sSub>
                      </m:e>
                    </m:d>
                  </m:oMath>
                </a14:m>
                <a:endParaRPr lang="en-GB" dirty="0"/>
              </a:p>
            </p:txBody>
          </p:sp>
        </mc:Choice>
        <mc:Fallback xmlns="">
          <p:sp>
            <p:nvSpPr>
              <p:cNvPr id="4" name="Text Placeholder 3">
                <a:extLst>
                  <a:ext uri="{FF2B5EF4-FFF2-40B4-BE49-F238E27FC236}">
                    <a16:creationId xmlns:a16="http://schemas.microsoft.com/office/drawing/2014/main" id="{2A34AB34-B869-45C7-B558-CAECC0A7B56C}"/>
                  </a:ext>
                </a:extLst>
              </p:cNvPr>
              <p:cNvSpPr>
                <a:spLocks noGrp="1" noRot="1" noChangeAspect="1" noMove="1" noResize="1" noEditPoints="1" noAdjustHandles="1" noChangeArrowheads="1" noChangeShapeType="1" noTextEdit="1"/>
              </p:cNvSpPr>
              <p:nvPr>
                <p:ph type="body" sz="half" idx="2"/>
              </p:nvPr>
            </p:nvSpPr>
            <p:spPr>
              <a:xfrm>
                <a:off x="1146704" y="2454166"/>
                <a:ext cx="4702303" cy="3205655"/>
              </a:xfrm>
              <a:blipFill>
                <a:blip r:embed="rId3"/>
                <a:stretch>
                  <a:fillRect l="-649"/>
                </a:stretch>
              </a:blipFill>
            </p:spPr>
            <p:txBody>
              <a:bodyPr/>
              <a:lstStyle/>
              <a:p>
                <a:r>
                  <a:rPr lang="en-GB">
                    <a:noFill/>
                  </a:rPr>
                  <a:t> </a:t>
                </a:r>
              </a:p>
            </p:txBody>
          </p:sp>
        </mc:Fallback>
      </mc:AlternateContent>
      <p:sp>
        <p:nvSpPr>
          <p:cNvPr id="5" name="Rectangle 4">
            <a:extLst>
              <a:ext uri="{FF2B5EF4-FFF2-40B4-BE49-F238E27FC236}">
                <a16:creationId xmlns:a16="http://schemas.microsoft.com/office/drawing/2014/main" id="{99F9902F-7D58-4FC5-A644-F0428887B0D4}"/>
              </a:ext>
            </a:extLst>
          </p:cNvPr>
          <p:cNvSpPr/>
          <p:nvPr/>
        </p:nvSpPr>
        <p:spPr>
          <a:xfrm>
            <a:off x="482162" y="6005239"/>
            <a:ext cx="11227676" cy="830997"/>
          </a:xfrm>
          <a:prstGeom prst="rect">
            <a:avLst/>
          </a:prstGeom>
        </p:spPr>
        <p:txBody>
          <a:bodyPr wrap="square">
            <a:spAutoFit/>
          </a:bodyPr>
          <a:lstStyle/>
          <a:p>
            <a:pPr lvl="0" algn="ctr" defTabSz="914400">
              <a:defRPr/>
            </a:pPr>
            <a:r>
              <a:rPr lang="en-GB" sz="1200" dirty="0"/>
              <a:t>Wei Chen, Tie-Yan Liu, </a:t>
            </a:r>
            <a:r>
              <a:rPr lang="en-GB" sz="1200" dirty="0" err="1"/>
              <a:t>Yanyan</a:t>
            </a:r>
            <a:r>
              <a:rPr lang="en-GB" sz="1200" dirty="0"/>
              <a:t> Lan, </a:t>
            </a:r>
            <a:r>
              <a:rPr lang="en-GB" sz="1200" dirty="0" err="1"/>
              <a:t>Zhi</a:t>
            </a:r>
            <a:r>
              <a:rPr lang="en-GB" sz="1200" dirty="0"/>
              <a:t>-Ming Ma, and Hang Li. </a:t>
            </a:r>
            <a:r>
              <a:rPr lang="en-GB" sz="1200" dirty="0">
                <a:hlinkClick r:id="rId4"/>
              </a:rPr>
              <a:t>Ranking measures and loss functions in learning to rank</a:t>
            </a:r>
            <a:r>
              <a:rPr lang="en-GB" sz="1200" dirty="0"/>
              <a:t>. In NIPS, 2009.</a:t>
            </a:r>
          </a:p>
          <a:p>
            <a:pPr lvl="0" algn="ctr" defTabSz="914400">
              <a:defRPr/>
            </a:pPr>
            <a:r>
              <a:rPr lang="en-GB" sz="1200" dirty="0"/>
              <a:t>Ralf </a:t>
            </a:r>
            <a:r>
              <a:rPr lang="en-GB" sz="1200" dirty="0" err="1"/>
              <a:t>Herbrich</a:t>
            </a:r>
            <a:r>
              <a:rPr lang="en-GB" sz="1200" dirty="0"/>
              <a:t>, Thore Graepel, and Klaus </a:t>
            </a:r>
            <a:r>
              <a:rPr lang="en-GB" sz="1200" dirty="0" err="1"/>
              <a:t>Obermayer</a:t>
            </a:r>
            <a:r>
              <a:rPr lang="en-GB" sz="1200" dirty="0"/>
              <a:t>. </a:t>
            </a:r>
            <a:r>
              <a:rPr lang="en-GB" sz="1200" dirty="0">
                <a:hlinkClick r:id="rId5"/>
              </a:rPr>
              <a:t>Large margin rank boundaries for ordinal regression</a:t>
            </a:r>
            <a:r>
              <a:rPr lang="en-GB" sz="1200" dirty="0"/>
              <a:t>. 2000.</a:t>
            </a:r>
          </a:p>
          <a:p>
            <a:pPr lvl="0" algn="ctr" defTabSz="914400">
              <a:defRPr/>
            </a:pPr>
            <a:r>
              <a:rPr lang="en-GB" sz="1200" dirty="0" err="1"/>
              <a:t>Yoav</a:t>
            </a:r>
            <a:r>
              <a:rPr lang="en-GB" sz="1200" dirty="0"/>
              <a:t> Freund, Raj </a:t>
            </a:r>
            <a:r>
              <a:rPr lang="en-GB" sz="1200" dirty="0" err="1"/>
              <a:t>Iyer</a:t>
            </a:r>
            <a:r>
              <a:rPr lang="en-GB" sz="1200" dirty="0"/>
              <a:t>, Robert E Schapire, and Yoram Singer. </a:t>
            </a:r>
            <a:r>
              <a:rPr lang="en-GB" sz="1200" dirty="0">
                <a:hlinkClick r:id="rId6"/>
              </a:rPr>
              <a:t>An efficient boosting algorithm for combining preferences</a:t>
            </a:r>
            <a:r>
              <a:rPr lang="en-GB" sz="1200" dirty="0"/>
              <a:t>. In JMLR, 2003.</a:t>
            </a:r>
          </a:p>
          <a:p>
            <a:pPr lvl="0" algn="ctr" defTabSz="914400">
              <a:defRPr/>
            </a:pPr>
            <a:r>
              <a:rPr lang="en-GB" sz="1200" dirty="0"/>
              <a:t>Chris Burges, Tal </a:t>
            </a:r>
            <a:r>
              <a:rPr lang="en-GB" sz="1200" dirty="0" err="1"/>
              <a:t>Shaked</a:t>
            </a:r>
            <a:r>
              <a:rPr lang="en-GB" sz="1200" dirty="0"/>
              <a:t>, Erin Renshaw, Ari Lazier, Matt Deeds, Nicole Hamilton, and Greg Hullender. </a:t>
            </a:r>
            <a:r>
              <a:rPr lang="en-GB" sz="1200" dirty="0">
                <a:hlinkClick r:id="rId7"/>
              </a:rPr>
              <a:t>Learning to rank using gradient descent</a:t>
            </a:r>
            <a:r>
              <a:rPr lang="en-GB" sz="1200" dirty="0"/>
              <a:t>. In ICML, 2005.</a:t>
            </a:r>
            <a:endParaRPr kumimoji="0" lang="en-GB" sz="1200" b="0" i="0" u="none" strike="noStrike" kern="0" cap="none" spc="0" normalizeH="0" baseline="0" noProof="0" dirty="0">
              <a:ln>
                <a:noFill/>
              </a:ln>
              <a:solidFill>
                <a:prstClr val="black"/>
              </a:solidFill>
              <a:effectLst/>
              <a:uLnTx/>
              <a:uFillTx/>
            </a:endParaRPr>
          </a:p>
        </p:txBody>
      </p:sp>
      <p:pic>
        <p:nvPicPr>
          <p:cNvPr id="6" name="Picture 5">
            <a:extLst>
              <a:ext uri="{FF2B5EF4-FFF2-40B4-BE49-F238E27FC236}">
                <a16:creationId xmlns:a16="http://schemas.microsoft.com/office/drawing/2014/main" id="{20CB3E2A-3D35-4B9C-992A-D47FE2EB3B3F}"/>
              </a:ext>
            </a:extLst>
          </p:cNvPr>
          <p:cNvPicPr>
            <a:picLocks noChangeAspect="1"/>
          </p:cNvPicPr>
          <p:nvPr/>
        </p:nvPicPr>
        <p:blipFill>
          <a:blip r:embed="rId8"/>
          <a:stretch>
            <a:fillRect/>
          </a:stretch>
        </p:blipFill>
        <p:spPr>
          <a:xfrm>
            <a:off x="7696939" y="2344084"/>
            <a:ext cx="2515750" cy="566654"/>
          </a:xfrm>
          <a:prstGeom prst="rect">
            <a:avLst/>
          </a:prstGeom>
        </p:spPr>
      </p:pic>
    </p:spTree>
    <p:extLst>
      <p:ext uri="{BB962C8B-B14F-4D97-AF65-F5344CB8AC3E}">
        <p14:creationId xmlns:p14="http://schemas.microsoft.com/office/powerpoint/2010/main" val="31803045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2E501-190D-4C2E-ACEC-7DF5D0A91B67}"/>
              </a:ext>
            </a:extLst>
          </p:cNvPr>
          <p:cNvSpPr>
            <a:spLocks noGrp="1"/>
          </p:cNvSpPr>
          <p:nvPr>
            <p:ph type="title"/>
          </p:nvPr>
        </p:nvSpPr>
        <p:spPr/>
        <p:txBody>
          <a:bodyPr/>
          <a:lstStyle/>
          <a:p>
            <a:r>
              <a:rPr lang="en-US" dirty="0"/>
              <a:t>Pairwise objectives</a:t>
            </a:r>
            <a:endParaRPr lang="en-GB"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557F44D5-668E-4E9F-A3D8-F7A1B42C1941}"/>
                  </a:ext>
                </a:extLst>
              </p:cNvPr>
              <p:cNvSpPr>
                <a:spLocks noGrp="1"/>
              </p:cNvSpPr>
              <p:nvPr>
                <p:ph type="body" sz="half" idx="2"/>
              </p:nvPr>
            </p:nvSpPr>
            <p:spPr>
              <a:xfrm>
                <a:off x="1146704" y="2611820"/>
                <a:ext cx="6898965" cy="3526221"/>
              </a:xfrm>
            </p:spPr>
            <p:txBody>
              <a:bodyPr>
                <a:normAutofit/>
              </a:bodyPr>
              <a:lstStyle/>
              <a:p>
                <a:pPr>
                  <a:spcBef>
                    <a:spcPts val="1200"/>
                  </a:spcBef>
                </a:pPr>
                <a:r>
                  <a:rPr lang="en-GB" sz="1800" dirty="0">
                    <a:latin typeface="Segoe UI" panose="020B0502040204020203" pitchFamily="34" charset="0"/>
                    <a:cs typeface="Segoe UI" panose="020B0502040204020203" pitchFamily="34" charset="0"/>
                  </a:rPr>
                  <a:t>RankNet loss</a:t>
                </a:r>
              </a:p>
              <a:p>
                <a:pPr>
                  <a:spcBef>
                    <a:spcPts val="1200"/>
                  </a:spcBef>
                </a:pPr>
                <a:r>
                  <a:rPr lang="en-GB" dirty="0"/>
                  <a:t>Pairwise loss function proposed by Burges et al. </a:t>
                </a:r>
                <a:r>
                  <a:rPr lang="en-GB" sz="1200" dirty="0"/>
                  <a:t>[2005]</a:t>
                </a:r>
                <a:r>
                  <a:rPr lang="en-GB" dirty="0"/>
                  <a:t>—an industry favourite </a:t>
                </a:r>
                <a:r>
                  <a:rPr lang="en-GB" sz="1200" dirty="0"/>
                  <a:t>[Burges, 2015]</a:t>
                </a:r>
                <a:endParaRPr lang="en-GB" dirty="0"/>
              </a:p>
              <a:p>
                <a:pPr>
                  <a:spcBef>
                    <a:spcPts val="1200"/>
                  </a:spcBef>
                </a:pPr>
                <a:r>
                  <a:rPr lang="en-GB" dirty="0"/>
                  <a:t>Predicted probabilities: </a:t>
                </a:r>
                <a14:m>
                  <m:oMath xmlns:m="http://schemas.openxmlformats.org/officeDocument/2006/math">
                    <m:sSub>
                      <m:sSubPr>
                        <m:ctrlPr>
                          <a:rPr lang="en-GB"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𝑗</m:t>
                            </m:r>
                          </m:sub>
                        </m:sSub>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rPr>
                                  <m:t>𝑖</m:t>
                                </m:r>
                              </m:sub>
                              <m:sup/>
                            </m:sSubSup>
                          </m:sup>
                        </m:sSup>
                      </m:num>
                      <m:den>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𝛾</m:t>
                            </m:r>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rPr>
                                  <m:t>𝑖</m:t>
                                </m:r>
                              </m:sub>
                              <m:sup/>
                            </m:sSubSup>
                          </m:sup>
                        </m:sSup>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𝛾</m:t>
                            </m:r>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𝑗</m:t>
                                </m:r>
                              </m:sub>
                              <m:sup/>
                            </m:sSubSup>
                          </m:sup>
                        </m:sSup>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rPr>
                          <m:t>1</m:t>
                        </m:r>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𝛾</m:t>
                            </m:r>
                            <m:r>
                              <a:rPr lang="en-US" i="1">
                                <a:latin typeface="Cambria Math" panose="02040503050406030204" pitchFamily="18" charset="0"/>
                                <a:ea typeface="Cambria Math" panose="02040503050406030204" pitchFamily="18" charset="0"/>
                              </a:rPr>
                              <m:t>.</m:t>
                            </m:r>
                            <m:d>
                              <m:dPr>
                                <m:ctrlPr>
                                  <a:rPr lang="en-US" i="1" smtClean="0">
                                    <a:latin typeface="Cambria Math" panose="02040503050406030204" pitchFamily="18" charset="0"/>
                                    <a:ea typeface="Cambria Math" panose="02040503050406030204" pitchFamily="18" charset="0"/>
                                  </a:rPr>
                                </m:ctrlPr>
                              </m:dPr>
                              <m:e>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𝑗</m:t>
                                    </m:r>
                                  </m:sub>
                                </m:sSub>
                              </m:e>
                            </m:d>
                            <m:r>
                              <a:rPr lang="en-US" i="1" smtClean="0">
                                <a:latin typeface="Cambria Math" panose="02040503050406030204" pitchFamily="18" charset="0"/>
                                <a:ea typeface="Cambria Math" panose="02040503050406030204" pitchFamily="18" charset="0"/>
                              </a:rPr>
                              <m:t> </m:t>
                            </m:r>
                          </m:sup>
                        </m:sSup>
                      </m:den>
                    </m:f>
                  </m:oMath>
                </a14:m>
                <a:endParaRPr lang="en-GB" b="0" dirty="0"/>
              </a:p>
              <a:p>
                <a:pPr>
                  <a:spcBef>
                    <a:spcPts val="1200"/>
                  </a:spcBef>
                </a:pPr>
                <a:r>
                  <a:rPr lang="en-US" dirty="0"/>
                  <a:t>Des</a:t>
                </a:r>
                <a:r>
                  <a:rPr lang="en-GB" dirty="0" err="1"/>
                  <a:t>ired</a:t>
                </a:r>
                <a:r>
                  <a:rPr lang="en-GB" dirty="0"/>
                  <a:t> probabilities: </a:t>
                </a:r>
                <a14:m>
                  <m:oMath xmlns:m="http://schemas.openxmlformats.org/officeDocument/2006/math">
                    <m:sSub>
                      <m:sSubPr>
                        <m:ctrlPr>
                          <a:rPr lang="en-GB" i="1" smtClean="0">
                            <a:latin typeface="Cambria Math" panose="02040503050406030204" pitchFamily="18" charset="0"/>
                          </a:rPr>
                        </m:ctrlPr>
                      </m:sSubPr>
                      <m:e>
                        <m:acc>
                          <m:accPr>
                            <m:chr m:val="̅"/>
                            <m:ctrlPr>
                              <a:rPr lang="en-GB" i="1" smtClean="0">
                                <a:latin typeface="Cambria Math" panose="02040503050406030204" pitchFamily="18" charset="0"/>
                              </a:rPr>
                            </m:ctrlPr>
                          </m:accPr>
                          <m:e>
                            <m:r>
                              <a:rPr lang="en-US" b="0" i="1" smtClean="0">
                                <a:latin typeface="Cambria Math" panose="02040503050406030204" pitchFamily="18" charset="0"/>
                              </a:rPr>
                              <m:t>𝑝</m:t>
                            </m:r>
                          </m:e>
                        </m:acc>
                      </m:e>
                      <m:sub>
                        <m:r>
                          <a:rPr lang="en-US" b="0" i="1" smtClean="0">
                            <a:latin typeface="Cambria Math" panose="02040503050406030204" pitchFamily="18" charset="0"/>
                          </a:rPr>
                          <m:t>𝑖𝑗</m:t>
                        </m:r>
                      </m:sub>
                    </m:sSub>
                    <m:r>
                      <a:rPr lang="en-US" b="0" i="1" smtClean="0">
                        <a:latin typeface="Cambria Math" panose="02040503050406030204" pitchFamily="18" charset="0"/>
                      </a:rPr>
                      <m:t>=1</m:t>
                    </m:r>
                  </m:oMath>
                </a14:m>
                <a:r>
                  <a:rPr lang="en-US" b="0" dirty="0"/>
                  <a:t> and </a:t>
                </a:r>
                <a14:m>
                  <m:oMath xmlns:m="http://schemas.openxmlformats.org/officeDocument/2006/math">
                    <m:sSub>
                      <m:sSubPr>
                        <m:ctrlPr>
                          <a:rPr lang="en-GB" i="1">
                            <a:latin typeface="Cambria Math" panose="02040503050406030204" pitchFamily="18" charset="0"/>
                          </a:rPr>
                        </m:ctrlPr>
                      </m:sSubPr>
                      <m:e>
                        <m:acc>
                          <m:accPr>
                            <m:chr m:val="̅"/>
                            <m:ctrlPr>
                              <a:rPr lang="en-GB" i="1">
                                <a:latin typeface="Cambria Math" panose="02040503050406030204" pitchFamily="18" charset="0"/>
                              </a:rPr>
                            </m:ctrlPr>
                          </m:accPr>
                          <m:e>
                            <m:r>
                              <a:rPr lang="en-US" i="1">
                                <a:latin typeface="Cambria Math" panose="02040503050406030204" pitchFamily="18" charset="0"/>
                              </a:rPr>
                              <m:t>𝑝</m:t>
                            </m:r>
                          </m:e>
                        </m:acc>
                      </m:e>
                      <m:sub>
                        <m:r>
                          <a:rPr lang="en-US" i="1">
                            <a:latin typeface="Cambria Math" panose="02040503050406030204" pitchFamily="18" charset="0"/>
                          </a:rPr>
                          <m:t>𝑗</m:t>
                        </m:r>
                        <m:r>
                          <a:rPr lang="en-US" b="0" i="1" smtClean="0">
                            <a:latin typeface="Cambria Math" panose="02040503050406030204" pitchFamily="18" charset="0"/>
                          </a:rPr>
                          <m:t>𝑖</m:t>
                        </m:r>
                      </m:sub>
                    </m:sSub>
                    <m:r>
                      <a:rPr lang="en-US" i="1">
                        <a:latin typeface="Cambria Math" panose="02040503050406030204" pitchFamily="18" charset="0"/>
                      </a:rPr>
                      <m:t>=</m:t>
                    </m:r>
                    <m:r>
                      <a:rPr lang="en-US" b="0" i="1" smtClean="0">
                        <a:latin typeface="Cambria Math" panose="02040503050406030204" pitchFamily="18" charset="0"/>
                      </a:rPr>
                      <m:t>0</m:t>
                    </m:r>
                  </m:oMath>
                </a14:m>
                <a:endParaRPr lang="en-US" b="0" dirty="0"/>
              </a:p>
              <a:p>
                <a:pPr>
                  <a:spcBef>
                    <a:spcPts val="1200"/>
                  </a:spcBef>
                </a:pPr>
                <a:r>
                  <a:rPr lang="en-US" dirty="0"/>
                  <a:t>Computing cross-entropy between </a:t>
                </a:r>
                <a14:m>
                  <m:oMath xmlns:m="http://schemas.openxmlformats.org/officeDocument/2006/math">
                    <m:r>
                      <a:rPr lang="en-US" i="1">
                        <a:latin typeface="Cambria Math" panose="02040503050406030204" pitchFamily="18" charset="0"/>
                      </a:rPr>
                      <m:t>𝑝</m:t>
                    </m:r>
                  </m:oMath>
                </a14:m>
                <a:r>
                  <a:rPr lang="en-US" b="0" dirty="0"/>
                  <a:t> and </a:t>
                </a:r>
                <a14:m>
                  <m:oMath xmlns:m="http://schemas.openxmlformats.org/officeDocument/2006/math">
                    <m:acc>
                      <m:accPr>
                        <m:chr m:val="̅"/>
                        <m:ctrlPr>
                          <a:rPr lang="en-GB" i="1">
                            <a:latin typeface="Cambria Math" panose="02040503050406030204" pitchFamily="18" charset="0"/>
                          </a:rPr>
                        </m:ctrlPr>
                      </m:accPr>
                      <m:e>
                        <m:r>
                          <a:rPr lang="en-US" i="1">
                            <a:latin typeface="Cambria Math" panose="02040503050406030204" pitchFamily="18" charset="0"/>
                          </a:rPr>
                          <m:t>𝑝</m:t>
                        </m:r>
                      </m:e>
                    </m:acc>
                  </m:oMath>
                </a14:m>
                <a:endParaRPr lang="en-US" i="1" dirty="0">
                  <a:latin typeface="Cambria Math" panose="02040503050406030204" pitchFamily="18" charset="0"/>
                </a:endParaRPr>
              </a:p>
              <a:p>
                <a:pPr>
                  <a:spcBef>
                    <a:spcPts val="1200"/>
                  </a:spcBef>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ℒ</m:t>
                          </m:r>
                        </m:e>
                        <m:sub>
                          <m:r>
                            <a:rPr lang="en-US" b="0" i="1" smtClean="0">
                              <a:latin typeface="Cambria Math" panose="02040503050406030204" pitchFamily="18" charset="0"/>
                            </a:rPr>
                            <m:t>𝑅𝑎𝑛𝑘𝑁𝑒𝑡</m:t>
                          </m:r>
                        </m:sub>
                      </m:sSub>
                      <m:r>
                        <a:rPr lang="en-US" b="0" i="1" smtClean="0">
                          <a:latin typeface="Cambria Math" panose="02040503050406030204" pitchFamily="18" charset="0"/>
                        </a:rPr>
                        <m:t>=−</m:t>
                      </m:r>
                      <m:sSub>
                        <m:sSubPr>
                          <m:ctrlPr>
                            <a:rPr lang="en-GB" i="1">
                              <a:latin typeface="Cambria Math" panose="02040503050406030204" pitchFamily="18" charset="0"/>
                            </a:rPr>
                          </m:ctrlPr>
                        </m:sSubPr>
                        <m:e>
                          <m:acc>
                            <m:accPr>
                              <m:chr m:val="̅"/>
                              <m:ctrlPr>
                                <a:rPr lang="en-GB" i="1">
                                  <a:latin typeface="Cambria Math" panose="02040503050406030204" pitchFamily="18" charset="0"/>
                                </a:rPr>
                              </m:ctrlPr>
                            </m:accPr>
                            <m:e>
                              <m:r>
                                <a:rPr lang="en-US" i="1">
                                  <a:latin typeface="Cambria Math" panose="02040503050406030204" pitchFamily="18" charset="0"/>
                                </a:rPr>
                                <m:t>𝑝</m:t>
                              </m:r>
                            </m:e>
                          </m:acc>
                        </m:e>
                        <m:sub>
                          <m:r>
                            <a:rPr lang="en-US" i="1">
                              <a:latin typeface="Cambria Math" panose="02040503050406030204" pitchFamily="18" charset="0"/>
                            </a:rPr>
                            <m:t>𝑖𝑗</m:t>
                          </m:r>
                        </m:sub>
                      </m:sSub>
                      <m:r>
                        <a:rPr lang="en-US" b="0" i="1" smtClean="0">
                          <a:latin typeface="Cambria Math" panose="02040503050406030204" pitchFamily="18" charset="0"/>
                        </a:rPr>
                        <m:t>.</m:t>
                      </m:r>
                      <m:r>
                        <a:rPr lang="en-US" b="0" i="1" smtClean="0">
                          <a:latin typeface="Cambria Math" panose="02040503050406030204" pitchFamily="18" charset="0"/>
                        </a:rPr>
                        <m:t>𝑙𝑜𝑔</m:t>
                      </m:r>
                      <m:d>
                        <m:dPr>
                          <m:ctrlPr>
                            <a:rPr lang="en-US" b="0" i="1" smtClean="0">
                              <a:latin typeface="Cambria Math" panose="02040503050406030204" pitchFamily="18" charset="0"/>
                            </a:rPr>
                          </m:ctrlPr>
                        </m:dPr>
                        <m:e>
                          <m:sSub>
                            <m:sSubPr>
                              <m:ctrlPr>
                                <a:rPr lang="en-GB"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𝑖𝑗</m:t>
                              </m:r>
                            </m:sub>
                          </m:sSub>
                        </m:e>
                      </m:d>
                      <m:r>
                        <a:rPr lang="en-US" b="0" i="1" smtClean="0">
                          <a:latin typeface="Cambria Math" panose="02040503050406030204" pitchFamily="18" charset="0"/>
                        </a:rPr>
                        <m:t>−</m:t>
                      </m:r>
                      <m:sSub>
                        <m:sSubPr>
                          <m:ctrlPr>
                            <a:rPr lang="en-GB" i="1">
                              <a:latin typeface="Cambria Math" panose="02040503050406030204" pitchFamily="18" charset="0"/>
                            </a:rPr>
                          </m:ctrlPr>
                        </m:sSubPr>
                        <m:e>
                          <m:acc>
                            <m:accPr>
                              <m:chr m:val="̅"/>
                              <m:ctrlPr>
                                <a:rPr lang="en-GB" i="1">
                                  <a:latin typeface="Cambria Math" panose="02040503050406030204" pitchFamily="18" charset="0"/>
                                </a:rPr>
                              </m:ctrlPr>
                            </m:accPr>
                            <m:e>
                              <m:r>
                                <a:rPr lang="en-US" i="1">
                                  <a:latin typeface="Cambria Math" panose="02040503050406030204" pitchFamily="18" charset="0"/>
                                </a:rPr>
                                <m:t>𝑝</m:t>
                              </m:r>
                            </m:e>
                          </m:acc>
                        </m:e>
                        <m:sub>
                          <m:r>
                            <a:rPr lang="en-US" i="1">
                              <a:latin typeface="Cambria Math" panose="02040503050406030204" pitchFamily="18" charset="0"/>
                            </a:rPr>
                            <m:t>𝑗</m:t>
                          </m:r>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𝑙𝑜𝑔</m:t>
                      </m:r>
                      <m:d>
                        <m:dPr>
                          <m:ctrlPr>
                            <a:rPr lang="en-US" b="0" i="1" smtClean="0">
                              <a:latin typeface="Cambria Math" panose="02040503050406030204" pitchFamily="18" charset="0"/>
                            </a:rPr>
                          </m:ctrlPr>
                        </m:dPr>
                        <m:e>
                          <m:sSub>
                            <m:sSubPr>
                              <m:ctrlPr>
                                <a:rPr lang="en-GB"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𝑗</m:t>
                              </m:r>
                              <m:r>
                                <a:rPr lang="en-US" b="0" i="1" smtClean="0">
                                  <a:latin typeface="Cambria Math" panose="02040503050406030204" pitchFamily="18" charset="0"/>
                                </a:rPr>
                                <m:t>𝑖</m:t>
                              </m:r>
                            </m:sub>
                          </m:sSub>
                        </m:e>
                      </m:d>
                      <m:r>
                        <a:rPr lang="en-US" b="0" i="1" smtClean="0">
                          <a:latin typeface="Cambria Math" panose="02040503050406030204" pitchFamily="18" charset="0"/>
                        </a:rPr>
                        <m:t>=−</m:t>
                      </m:r>
                      <m:r>
                        <a:rPr lang="en-US" b="0" i="1" smtClean="0">
                          <a:latin typeface="Cambria Math" panose="02040503050406030204" pitchFamily="18" charset="0"/>
                        </a:rPr>
                        <m:t>𝑙𝑜𝑔</m:t>
                      </m:r>
                      <m:d>
                        <m:dPr>
                          <m:ctrlPr>
                            <a:rPr lang="en-US" b="0" i="1" smtClean="0">
                              <a:latin typeface="Cambria Math" panose="02040503050406030204" pitchFamily="18" charset="0"/>
                            </a:rPr>
                          </m:ctrlPr>
                        </m:dPr>
                        <m:e>
                          <m:sSub>
                            <m:sSubPr>
                              <m:ctrlPr>
                                <a:rPr lang="en-GB"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𝑖𝑗</m:t>
                              </m:r>
                            </m:sub>
                          </m:sSub>
                        </m:e>
                      </m:d>
                      <m:r>
                        <a:rPr lang="en-US" b="0" i="1" smtClean="0">
                          <a:latin typeface="Cambria Math" panose="02040503050406030204" pitchFamily="18" charset="0"/>
                        </a:rPr>
                        <m:t>=</m:t>
                      </m:r>
                      <m:r>
                        <a:rPr lang="en-US" b="0" i="1" smtClean="0">
                          <a:latin typeface="Cambria Math" panose="02040503050406030204" pitchFamily="18" charset="0"/>
                        </a:rPr>
                        <m:t>𝑙𝑜𝑔</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𝛾</m:t>
                              </m:r>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𝑗</m:t>
                                      </m:r>
                                    </m:sub>
                                  </m:sSub>
                                </m:e>
                              </m:d>
                              <m:r>
                                <a:rPr lang="en-US" i="1">
                                  <a:latin typeface="Cambria Math" panose="02040503050406030204" pitchFamily="18" charset="0"/>
                                  <a:ea typeface="Cambria Math" panose="02040503050406030204" pitchFamily="18" charset="0"/>
                                </a:rPr>
                                <m:t> </m:t>
                              </m:r>
                            </m:sup>
                          </m:sSup>
                        </m:e>
                      </m:d>
                    </m:oMath>
                  </m:oMathPara>
                </a14:m>
                <a:endParaRPr lang="en-US" b="0" dirty="0"/>
              </a:p>
            </p:txBody>
          </p:sp>
        </mc:Choice>
        <mc:Fallback xmlns="">
          <p:sp>
            <p:nvSpPr>
              <p:cNvPr id="4" name="Text Placeholder 3">
                <a:extLst>
                  <a:ext uri="{FF2B5EF4-FFF2-40B4-BE49-F238E27FC236}">
                    <a16:creationId xmlns:a16="http://schemas.microsoft.com/office/drawing/2014/main" id="{557F44D5-668E-4E9F-A3D8-F7A1B42C1941}"/>
                  </a:ext>
                </a:extLst>
              </p:cNvPr>
              <p:cNvSpPr>
                <a:spLocks noGrp="1" noRot="1" noChangeAspect="1" noMove="1" noResize="1" noEditPoints="1" noAdjustHandles="1" noChangeArrowheads="1" noChangeShapeType="1" noTextEdit="1"/>
              </p:cNvSpPr>
              <p:nvPr>
                <p:ph type="body" sz="half" idx="2"/>
              </p:nvPr>
            </p:nvSpPr>
            <p:spPr>
              <a:xfrm>
                <a:off x="1146704" y="2611820"/>
                <a:ext cx="6898965" cy="3526221"/>
              </a:xfrm>
              <a:blipFill>
                <a:blip r:embed="rId2"/>
                <a:stretch>
                  <a:fillRect l="-707"/>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75E0489D-BB64-4D0E-9A25-E620080FCCF8}"/>
              </a:ext>
            </a:extLst>
          </p:cNvPr>
          <p:cNvPicPr>
            <a:picLocks noChangeAspect="1"/>
          </p:cNvPicPr>
          <p:nvPr/>
        </p:nvPicPr>
        <p:blipFill rotWithShape="1">
          <a:blip r:embed="rId3"/>
          <a:srcRect l="70008" r="-648" b="9640"/>
          <a:stretch/>
        </p:blipFill>
        <p:spPr>
          <a:xfrm>
            <a:off x="8635026" y="1970687"/>
            <a:ext cx="2270234" cy="3820512"/>
          </a:xfrm>
          <a:prstGeom prst="rect">
            <a:avLst/>
          </a:prstGeom>
        </p:spPr>
      </p:pic>
      <p:sp>
        <p:nvSpPr>
          <p:cNvPr id="9" name="TextBox 8">
            <a:extLst>
              <a:ext uri="{FF2B5EF4-FFF2-40B4-BE49-F238E27FC236}">
                <a16:creationId xmlns:a16="http://schemas.microsoft.com/office/drawing/2014/main" id="{B68113D2-C315-4335-978E-EB83AB4DB893}"/>
              </a:ext>
            </a:extLst>
          </p:cNvPr>
          <p:cNvSpPr txBox="1"/>
          <p:nvPr/>
        </p:nvSpPr>
        <p:spPr>
          <a:xfrm>
            <a:off x="10930756" y="2296239"/>
            <a:ext cx="1208693" cy="646331"/>
          </a:xfrm>
          <a:prstGeom prst="rect">
            <a:avLst/>
          </a:prstGeom>
          <a:noFill/>
        </p:spPr>
        <p:txBody>
          <a:bodyPr wrap="square" rtlCol="0">
            <a:spAutoFit/>
          </a:bodyPr>
          <a:lstStyle/>
          <a:p>
            <a:r>
              <a:rPr lang="en-US" dirty="0">
                <a:latin typeface="+mj-lt"/>
              </a:rPr>
              <a:t>pairwise preference</a:t>
            </a:r>
            <a:endParaRPr lang="en-GB" dirty="0">
              <a:latin typeface="+mj-lt"/>
            </a:endParaRPr>
          </a:p>
        </p:txBody>
      </p:sp>
      <p:sp>
        <p:nvSpPr>
          <p:cNvPr id="10" name="TextBox 9">
            <a:extLst>
              <a:ext uri="{FF2B5EF4-FFF2-40B4-BE49-F238E27FC236}">
                <a16:creationId xmlns:a16="http://schemas.microsoft.com/office/drawing/2014/main" id="{39449B37-708E-4CF0-B180-C613A9A36A05}"/>
              </a:ext>
            </a:extLst>
          </p:cNvPr>
          <p:cNvSpPr txBox="1"/>
          <p:nvPr/>
        </p:nvSpPr>
        <p:spPr>
          <a:xfrm>
            <a:off x="10930756" y="3557481"/>
            <a:ext cx="1150887" cy="369332"/>
          </a:xfrm>
          <a:prstGeom prst="rect">
            <a:avLst/>
          </a:prstGeom>
          <a:noFill/>
        </p:spPr>
        <p:txBody>
          <a:bodyPr wrap="square" rtlCol="0">
            <a:spAutoFit/>
          </a:bodyPr>
          <a:lstStyle/>
          <a:p>
            <a:r>
              <a:rPr lang="en-US" dirty="0">
                <a:latin typeface="+mj-lt"/>
              </a:rPr>
              <a:t>score</a:t>
            </a:r>
            <a:endParaRPr lang="en-GB" dirty="0">
              <a:latin typeface="+mj-lt"/>
            </a:endParaRPr>
          </a:p>
        </p:txBody>
      </p:sp>
      <p:sp>
        <p:nvSpPr>
          <p:cNvPr id="11" name="TextBox 10">
            <a:extLst>
              <a:ext uri="{FF2B5EF4-FFF2-40B4-BE49-F238E27FC236}">
                <a16:creationId xmlns:a16="http://schemas.microsoft.com/office/drawing/2014/main" id="{28DAFF1A-8492-4EA8-9C54-7A465D0E86BC}"/>
              </a:ext>
            </a:extLst>
          </p:cNvPr>
          <p:cNvSpPr txBox="1"/>
          <p:nvPr/>
        </p:nvSpPr>
        <p:spPr>
          <a:xfrm>
            <a:off x="8818182" y="1601355"/>
            <a:ext cx="683173" cy="369332"/>
          </a:xfrm>
          <a:prstGeom prst="rect">
            <a:avLst/>
          </a:prstGeom>
          <a:noFill/>
        </p:spPr>
        <p:txBody>
          <a:bodyPr wrap="square" rtlCol="0">
            <a:spAutoFit/>
          </a:bodyPr>
          <a:lstStyle/>
          <a:p>
            <a:pPr algn="ctr"/>
            <a:r>
              <a:rPr lang="en-US" dirty="0">
                <a:latin typeface="+mj-lt"/>
              </a:rPr>
              <a:t>0</a:t>
            </a:r>
            <a:endParaRPr lang="en-GB" dirty="0">
              <a:latin typeface="+mj-lt"/>
            </a:endParaRPr>
          </a:p>
        </p:txBody>
      </p:sp>
      <p:sp>
        <p:nvSpPr>
          <p:cNvPr id="12" name="TextBox 11">
            <a:extLst>
              <a:ext uri="{FF2B5EF4-FFF2-40B4-BE49-F238E27FC236}">
                <a16:creationId xmlns:a16="http://schemas.microsoft.com/office/drawing/2014/main" id="{41E4C69C-DC04-4580-97C3-FB89A2EBF56B}"/>
              </a:ext>
            </a:extLst>
          </p:cNvPr>
          <p:cNvSpPr txBox="1"/>
          <p:nvPr/>
        </p:nvSpPr>
        <p:spPr>
          <a:xfrm>
            <a:off x="10010810" y="1601355"/>
            <a:ext cx="683173" cy="369332"/>
          </a:xfrm>
          <a:prstGeom prst="rect">
            <a:avLst/>
          </a:prstGeom>
          <a:noFill/>
        </p:spPr>
        <p:txBody>
          <a:bodyPr wrap="square" rtlCol="0">
            <a:spAutoFit/>
          </a:bodyPr>
          <a:lstStyle/>
          <a:p>
            <a:pPr algn="ctr"/>
            <a:r>
              <a:rPr lang="en-US" dirty="0">
                <a:latin typeface="+mj-lt"/>
              </a:rPr>
              <a:t>1</a:t>
            </a:r>
            <a:endParaRPr lang="en-GB" dirty="0">
              <a:latin typeface="+mj-lt"/>
            </a:endParaRPr>
          </a:p>
        </p:txBody>
      </p:sp>
      <p:sp>
        <p:nvSpPr>
          <p:cNvPr id="16" name="Rectangle 15">
            <a:extLst>
              <a:ext uri="{FF2B5EF4-FFF2-40B4-BE49-F238E27FC236}">
                <a16:creationId xmlns:a16="http://schemas.microsoft.com/office/drawing/2014/main" id="{ED4A810A-A735-4B47-B2BE-94C260E8336B}"/>
              </a:ext>
            </a:extLst>
          </p:cNvPr>
          <p:cNvSpPr/>
          <p:nvPr/>
        </p:nvSpPr>
        <p:spPr>
          <a:xfrm>
            <a:off x="482162" y="6367847"/>
            <a:ext cx="11227676" cy="461665"/>
          </a:xfrm>
          <a:prstGeom prst="rect">
            <a:avLst/>
          </a:prstGeom>
        </p:spPr>
        <p:txBody>
          <a:bodyPr wrap="square">
            <a:spAutoFit/>
          </a:bodyPr>
          <a:lstStyle/>
          <a:p>
            <a:pPr lvl="0" algn="ctr" defTabSz="914400">
              <a:defRPr/>
            </a:pPr>
            <a:r>
              <a:rPr lang="en-GB" sz="1200" dirty="0"/>
              <a:t>Chris Burges, Tal </a:t>
            </a:r>
            <a:r>
              <a:rPr lang="en-GB" sz="1200" dirty="0" err="1"/>
              <a:t>Shaked</a:t>
            </a:r>
            <a:r>
              <a:rPr lang="en-GB" sz="1200" dirty="0"/>
              <a:t>, Erin Renshaw, Ari Lazier, Matt Deeds, Nicole Hamilton, and Greg Hullender. </a:t>
            </a:r>
            <a:r>
              <a:rPr lang="en-GB" sz="1200" dirty="0">
                <a:hlinkClick r:id="rId4"/>
              </a:rPr>
              <a:t>Learning to rank using gradient descent</a:t>
            </a:r>
            <a:r>
              <a:rPr lang="en-GB" sz="1200" dirty="0"/>
              <a:t>. In ICML, 2005.</a:t>
            </a:r>
          </a:p>
          <a:p>
            <a:pPr lvl="0" algn="ctr" defTabSz="914400">
              <a:defRPr/>
            </a:pPr>
            <a:r>
              <a:rPr lang="en-GB" sz="1200" kern="0" dirty="0">
                <a:solidFill>
                  <a:prstClr val="black"/>
                </a:solidFill>
              </a:rPr>
              <a:t>Chris Burges. </a:t>
            </a:r>
            <a:r>
              <a:rPr lang="en-GB" sz="1200" kern="0" dirty="0" err="1">
                <a:solidFill>
                  <a:prstClr val="black"/>
                </a:solidFill>
              </a:rPr>
              <a:t>RankNet</a:t>
            </a:r>
            <a:r>
              <a:rPr lang="en-GB" sz="1200" kern="0" dirty="0">
                <a:solidFill>
                  <a:prstClr val="black"/>
                </a:solidFill>
              </a:rPr>
              <a:t>: A ranking retrospective. </a:t>
            </a:r>
            <a:r>
              <a:rPr lang="en-GB" sz="1200" kern="0" dirty="0">
                <a:solidFill>
                  <a:prstClr val="black"/>
                </a:solidFill>
                <a:hlinkClick r:id="rId5"/>
              </a:rPr>
              <a:t>https://www.microsoft.com/en-us/research/blog/ranknet-a-ranking-retrospective/</a:t>
            </a:r>
            <a:r>
              <a:rPr lang="en-GB" sz="1200" kern="0" dirty="0">
                <a:solidFill>
                  <a:prstClr val="black"/>
                </a:solidFill>
              </a:rPr>
              <a:t>. 2015.</a:t>
            </a:r>
            <a:endParaRPr kumimoji="0" lang="en-GB" sz="12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1748156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2E501-190D-4C2E-ACEC-7DF5D0A91B67}"/>
              </a:ext>
            </a:extLst>
          </p:cNvPr>
          <p:cNvSpPr>
            <a:spLocks noGrp="1"/>
          </p:cNvSpPr>
          <p:nvPr>
            <p:ph type="title"/>
          </p:nvPr>
        </p:nvSpPr>
        <p:spPr>
          <a:xfrm>
            <a:off x="838200" y="1165288"/>
            <a:ext cx="10515600" cy="1325563"/>
          </a:xfrm>
        </p:spPr>
        <p:txBody>
          <a:bodyPr>
            <a:normAutofit/>
          </a:bodyPr>
          <a:lstStyle/>
          <a:p>
            <a:r>
              <a:rPr lang="en-US" sz="3600" dirty="0"/>
              <a:t>A generalized cross-entropy loss</a:t>
            </a:r>
            <a:endParaRPr lang="en-GB" sz="3600"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557F44D5-668E-4E9F-A3D8-F7A1B42C1941}"/>
                  </a:ext>
                </a:extLst>
              </p:cNvPr>
              <p:cNvSpPr>
                <a:spLocks noGrp="1"/>
              </p:cNvSpPr>
              <p:nvPr>
                <p:ph idx="1"/>
              </p:nvPr>
            </p:nvSpPr>
            <p:spPr>
              <a:xfrm>
                <a:off x="1141412" y="2462308"/>
                <a:ext cx="9905999" cy="4078014"/>
              </a:xfrm>
            </p:spPr>
            <p:txBody>
              <a:bodyPr>
                <a:noAutofit/>
              </a:bodyPr>
              <a:lstStyle/>
              <a:p>
                <a:pPr marL="0" indent="0">
                  <a:spcBef>
                    <a:spcPts val="1200"/>
                  </a:spcBef>
                  <a:buNone/>
                </a:pPr>
                <a:r>
                  <a:rPr lang="en-GB" sz="2000" dirty="0"/>
                  <a:t>An alternative loss function assumes a single relevant document </a:t>
                </a:r>
                <a14:m>
                  <m:oMath xmlns:m="http://schemas.openxmlformats.org/officeDocument/2006/math">
                    <m:sSup>
                      <m:sSupPr>
                        <m:ctrlPr>
                          <a:rPr lang="en-GB" sz="200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m:t>
                        </m:r>
                      </m:sup>
                    </m:sSup>
                  </m:oMath>
                </a14:m>
                <a:r>
                  <a:rPr lang="en-GB" sz="2000" dirty="0"/>
                  <a:t> and compares it against the full collection </a:t>
                </a:r>
                <a14:m>
                  <m:oMath xmlns:m="http://schemas.openxmlformats.org/officeDocument/2006/math">
                    <m:r>
                      <a:rPr lang="en-US" sz="2000" b="0" i="1" smtClean="0">
                        <a:latin typeface="Cambria Math" panose="02040503050406030204" pitchFamily="18" charset="0"/>
                      </a:rPr>
                      <m:t>𝐷</m:t>
                    </m:r>
                  </m:oMath>
                </a14:m>
                <a:endParaRPr lang="en-GB" sz="2000" dirty="0"/>
              </a:p>
              <a:p>
                <a:pPr marL="0" indent="0">
                  <a:spcBef>
                    <a:spcPts val="1200"/>
                  </a:spcBef>
                  <a:buNone/>
                </a:pPr>
                <a:r>
                  <a:rPr lang="en-GB" sz="2000" dirty="0"/>
                  <a:t>Predicted probabilities: </a:t>
                </a:r>
                <a14:m>
                  <m:oMath xmlns:m="http://schemas.openxmlformats.org/officeDocument/2006/math">
                    <m:r>
                      <m:rPr>
                        <m:sty m:val="p"/>
                      </m:rPr>
                      <a:rPr lang="en-US" sz="2000" b="0" i="0" smtClean="0">
                        <a:latin typeface="Cambria Math" panose="02040503050406030204" pitchFamily="18" charset="0"/>
                      </a:rPr>
                      <m:t>p</m:t>
                    </m:r>
                    <m:d>
                      <m:dPr>
                        <m:ctrlPr>
                          <a:rPr lang="en-US" sz="2000" b="0" i="1" smtClean="0">
                            <a:latin typeface="Cambria Math" panose="02040503050406030204" pitchFamily="18" charset="0"/>
                          </a:rPr>
                        </m:ctrlPr>
                      </m:dPr>
                      <m:e>
                        <m:sSup>
                          <m:sSupPr>
                            <m:ctrlPr>
                              <a:rPr lang="en-GB" sz="2000" i="1">
                                <a:latin typeface="Cambria Math" panose="02040503050406030204" pitchFamily="18" charset="0"/>
                              </a:rPr>
                            </m:ctrlPr>
                          </m:sSupPr>
                          <m:e>
                            <m:r>
                              <a:rPr lang="en-US" sz="2000" i="1">
                                <a:latin typeface="Cambria Math" panose="02040503050406030204" pitchFamily="18" charset="0"/>
                              </a:rPr>
                              <m:t>𝑑</m:t>
                            </m:r>
                          </m:e>
                          <m:sup>
                            <m:r>
                              <a:rPr lang="en-US" sz="2000" i="1">
                                <a:latin typeface="Cambria Math" panose="02040503050406030204" pitchFamily="18" charset="0"/>
                              </a:rPr>
                              <m:t>+</m:t>
                            </m:r>
                          </m:sup>
                        </m:sSup>
                        <m:r>
                          <a:rPr lang="en-US" sz="2000" b="0" i="1" smtClean="0">
                            <a:latin typeface="Cambria Math" panose="02040503050406030204" pitchFamily="18" charset="0"/>
                          </a:rPr>
                          <m:t>|</m:t>
                        </m:r>
                        <m:r>
                          <a:rPr lang="en-US" sz="2000" b="0" i="1" smtClean="0">
                            <a:latin typeface="Cambria Math" panose="02040503050406030204" pitchFamily="18" charset="0"/>
                          </a:rPr>
                          <m:t>𝑞</m:t>
                        </m:r>
                      </m:e>
                    </m:d>
                    <m:r>
                      <a:rPr lang="en-US" sz="2000" b="0" i="1" smtClean="0">
                        <a:latin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𝛾</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𝑠</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𝑞</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𝑑</m:t>
                                    </m:r>
                                  </m:e>
                                  <m:sup>
                                    <m:r>
                                      <a:rPr lang="en-US" sz="2000" b="0" i="1" smtClean="0">
                                        <a:latin typeface="Cambria Math" panose="02040503050406030204" pitchFamily="18" charset="0"/>
                                        <a:ea typeface="Cambria Math" panose="02040503050406030204" pitchFamily="18" charset="0"/>
                                      </a:rPr>
                                      <m:t>+</m:t>
                                    </m:r>
                                  </m:sup>
                                </m:sSup>
                              </m:e>
                            </m:d>
                            <m:r>
                              <a:rPr lang="en-US" sz="2000" b="0" i="1" smtClean="0">
                                <a:latin typeface="Cambria Math" panose="02040503050406030204" pitchFamily="18" charset="0"/>
                                <a:ea typeface="Cambria Math" panose="02040503050406030204" pitchFamily="18" charset="0"/>
                              </a:rPr>
                              <m:t> </m:t>
                            </m:r>
                          </m:sup>
                        </m:sSup>
                      </m:num>
                      <m:den>
                        <m:nary>
                          <m:naryPr>
                            <m:chr m:val="∑"/>
                            <m:limLoc m:val="subSup"/>
                            <m:supHide m:val="on"/>
                            <m:ctrlPr>
                              <a:rPr lang="en-US" sz="2000" b="0" i="1" smtClean="0">
                                <a:latin typeface="Cambria Math" panose="02040503050406030204" pitchFamily="18" charset="0"/>
                                <a:ea typeface="Cambria Math" panose="02040503050406030204" pitchFamily="18" charset="0"/>
                              </a:rPr>
                            </m:ctrlPr>
                          </m:naryPr>
                          <m:sub>
                            <m:r>
                              <m:rPr>
                                <m:brk m:alnAt="9"/>
                              </m:rPr>
                              <a:rPr lang="en-US" sz="2000" b="0" i="1" smtClean="0">
                                <a:latin typeface="Cambria Math" panose="02040503050406030204" pitchFamily="18" charset="0"/>
                                <a:ea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𝐷</m:t>
                            </m:r>
                          </m:sub>
                          <m:sup/>
                          <m:e>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𝛾</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𝑠</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𝑞</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m:t>
                                    </m:r>
                                    <m:r>
                                      <a:rPr lang="en-US" sz="2000" i="1" smtClean="0">
                                        <a:latin typeface="Cambria Math" panose="02040503050406030204" pitchFamily="18" charset="0"/>
                                        <a:ea typeface="Cambria Math" panose="02040503050406030204" pitchFamily="18" charset="0"/>
                                      </a:rPr>
                                      <m:t> </m:t>
                                    </m:r>
                                  </m:e>
                                </m:d>
                                <m:r>
                                  <a:rPr lang="en-US" sz="2000" i="1">
                                    <a:latin typeface="Cambria Math" panose="02040503050406030204" pitchFamily="18" charset="0"/>
                                    <a:ea typeface="Cambria Math" panose="02040503050406030204" pitchFamily="18" charset="0"/>
                                  </a:rPr>
                                  <m:t> </m:t>
                                </m:r>
                              </m:sup>
                            </m:sSup>
                          </m:e>
                        </m:nary>
                      </m:den>
                    </m:f>
                  </m:oMath>
                </a14:m>
                <a:endParaRPr lang="en-US" sz="2000" dirty="0"/>
              </a:p>
              <a:p>
                <a:pPr marL="0" indent="0">
                  <a:spcBef>
                    <a:spcPts val="1200"/>
                  </a:spcBef>
                  <a:buNone/>
                </a:pPr>
                <a:r>
                  <a:rPr lang="en-US" sz="2000" dirty="0"/>
                  <a:t>The cross-entropy loss is then given by,</a:t>
                </a:r>
                <a:endParaRPr lang="en-US" sz="2000" i="1" dirty="0">
                  <a:latin typeface="Cambria Math" panose="02040503050406030204" pitchFamily="18" charset="0"/>
                </a:endParaRPr>
              </a:p>
              <a:p>
                <a:pPr marL="0" indent="0">
                  <a:spcBef>
                    <a:spcPts val="1200"/>
                  </a:spcBef>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ℒ</m:t>
                          </m:r>
                        </m:e>
                        <m:sub>
                          <m:r>
                            <a:rPr lang="en-US" sz="2000" b="0" i="1" smtClean="0">
                              <a:latin typeface="Cambria Math" panose="02040503050406030204" pitchFamily="18" charset="0"/>
                            </a:rPr>
                            <m:t>𝐶𝐸</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𝑞</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r>
                            <a:rPr lang="en-US" sz="2000" b="0" i="1" smtClean="0">
                              <a:latin typeface="Cambria Math" panose="02040503050406030204" pitchFamily="18" charset="0"/>
                            </a:rPr>
                            <m:t>𝐷</m:t>
                          </m:r>
                        </m:e>
                      </m:d>
                      <m:r>
                        <a:rPr lang="en-US" sz="2000" b="0" i="1" smtClean="0">
                          <a:latin typeface="Cambria Math" panose="02040503050406030204" pitchFamily="18" charset="0"/>
                        </a:rPr>
                        <m:t>=−</m:t>
                      </m:r>
                      <m:r>
                        <a:rPr lang="en-US" sz="2000" b="0" i="1" smtClean="0">
                          <a:latin typeface="Cambria Math" panose="02040503050406030204" pitchFamily="18" charset="0"/>
                        </a:rPr>
                        <m:t>𝑙𝑜𝑔</m:t>
                      </m:r>
                      <m:d>
                        <m:dPr>
                          <m:ctrlPr>
                            <a:rPr lang="en-US" sz="2000" b="0" i="1" smtClean="0">
                              <a:latin typeface="Cambria Math" panose="02040503050406030204" pitchFamily="18" charset="0"/>
                            </a:rPr>
                          </m:ctrlPr>
                        </m:dPr>
                        <m:e>
                          <m:r>
                            <m:rPr>
                              <m:sty m:val="p"/>
                            </m:rPr>
                            <a:rPr lang="en-US" sz="2000">
                              <a:latin typeface="Cambria Math" panose="02040503050406030204" pitchFamily="18" charset="0"/>
                            </a:rPr>
                            <m:t>p</m:t>
                          </m:r>
                          <m:d>
                            <m:dPr>
                              <m:ctrlPr>
                                <a:rPr lang="en-US" sz="2000" i="1">
                                  <a:latin typeface="Cambria Math" panose="02040503050406030204" pitchFamily="18" charset="0"/>
                                </a:rPr>
                              </m:ctrlPr>
                            </m:dPr>
                            <m:e>
                              <m:sSup>
                                <m:sSupPr>
                                  <m:ctrlPr>
                                    <a:rPr lang="en-GB" sz="2000" i="1">
                                      <a:latin typeface="Cambria Math" panose="02040503050406030204" pitchFamily="18" charset="0"/>
                                    </a:rPr>
                                  </m:ctrlPr>
                                </m:sSupPr>
                                <m:e>
                                  <m:r>
                                    <a:rPr lang="en-US" sz="2000" i="1">
                                      <a:latin typeface="Cambria Math" panose="02040503050406030204" pitchFamily="18" charset="0"/>
                                    </a:rPr>
                                    <m:t>𝑑</m:t>
                                  </m:r>
                                </m:e>
                                <m:sup>
                                  <m:r>
                                    <a:rPr lang="en-US" sz="2000" i="1">
                                      <a:latin typeface="Cambria Math" panose="02040503050406030204" pitchFamily="18" charset="0"/>
                                    </a:rPr>
                                    <m:t>+</m:t>
                                  </m:r>
                                </m:sup>
                              </m:sSup>
                              <m:r>
                                <a:rPr lang="en-US" sz="2000" i="1">
                                  <a:latin typeface="Cambria Math" panose="02040503050406030204" pitchFamily="18" charset="0"/>
                                </a:rPr>
                                <m:t>|</m:t>
                              </m:r>
                              <m:r>
                                <a:rPr lang="en-US" sz="2000" i="1">
                                  <a:latin typeface="Cambria Math" panose="02040503050406030204" pitchFamily="18" charset="0"/>
                                </a:rPr>
                                <m:t>𝑞</m:t>
                              </m:r>
                            </m:e>
                          </m:d>
                        </m:e>
                      </m:d>
                      <m:r>
                        <a:rPr lang="en-US" sz="2000" b="0" i="1" smtClean="0">
                          <a:latin typeface="Cambria Math" panose="02040503050406030204" pitchFamily="18" charset="0"/>
                        </a:rPr>
                        <m:t>=−</m:t>
                      </m:r>
                      <m:r>
                        <a:rPr lang="en-US" sz="2000" b="0" i="1" smtClean="0">
                          <a:latin typeface="Cambria Math" panose="02040503050406030204" pitchFamily="18" charset="0"/>
                        </a:rPr>
                        <m:t>𝑙𝑜𝑔</m:t>
                      </m:r>
                      <m:d>
                        <m:dPr>
                          <m:ctrlPr>
                            <a:rPr lang="en-US" sz="2000" b="0" i="1" smtClean="0">
                              <a:latin typeface="Cambria Math" panose="02040503050406030204" pitchFamily="18" charset="0"/>
                            </a:rPr>
                          </m:ctrlPr>
                        </m:dPr>
                        <m:e>
                          <m:f>
                            <m:fPr>
                              <m:ctrlPr>
                                <a:rPr lang="en-US" sz="2000" i="1">
                                  <a:latin typeface="Cambria Math" panose="02040503050406030204" pitchFamily="18" charset="0"/>
                                  <a:ea typeface="Cambria Math" panose="02040503050406030204" pitchFamily="18" charset="0"/>
                                </a:rPr>
                              </m:ctrlPr>
                            </m:fPr>
                            <m:num>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𝛾</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𝑠</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𝑞</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𝑑</m:t>
                                          </m:r>
                                        </m:e>
                                        <m:sup>
                                          <m:r>
                                            <a:rPr lang="en-US" sz="2000" i="1">
                                              <a:latin typeface="Cambria Math" panose="02040503050406030204" pitchFamily="18" charset="0"/>
                                              <a:ea typeface="Cambria Math" panose="02040503050406030204" pitchFamily="18" charset="0"/>
                                            </a:rPr>
                                            <m:t>+</m:t>
                                          </m:r>
                                        </m:sup>
                                      </m:sSup>
                                    </m:e>
                                  </m:d>
                                  <m:r>
                                    <a:rPr lang="en-US" sz="2000" i="1">
                                      <a:latin typeface="Cambria Math" panose="02040503050406030204" pitchFamily="18" charset="0"/>
                                      <a:ea typeface="Cambria Math" panose="02040503050406030204" pitchFamily="18" charset="0"/>
                                    </a:rPr>
                                    <m:t> </m:t>
                                  </m:r>
                                </m:sup>
                              </m:sSup>
                            </m:num>
                            <m:den>
                              <m:nary>
                                <m:naryPr>
                                  <m:chr m:val="∑"/>
                                  <m:limLoc m:val="subSup"/>
                                  <m:supHide m:val="on"/>
                                  <m:ctrlPr>
                                    <a:rPr lang="en-US" sz="2000" i="1">
                                      <a:latin typeface="Cambria Math" panose="02040503050406030204" pitchFamily="18" charset="0"/>
                                      <a:ea typeface="Cambria Math" panose="02040503050406030204" pitchFamily="18" charset="0"/>
                                    </a:rPr>
                                  </m:ctrlPr>
                                </m:naryPr>
                                <m:sub>
                                  <m:r>
                                    <m:rPr>
                                      <m:brk m:alnAt="9"/>
                                    </m:rPr>
                                    <a:rPr lang="en-US" sz="2000" i="1">
                                      <a:latin typeface="Cambria Math" panose="02040503050406030204" pitchFamily="18" charset="0"/>
                                      <a:ea typeface="Cambria Math" panose="02040503050406030204" pitchFamily="18" charset="0"/>
                                    </a:rPr>
                                    <m:t>𝑑</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𝐷</m:t>
                                  </m:r>
                                </m:sub>
                                <m:sup/>
                                <m:e>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𝛾</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𝑠</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𝑞</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𝑑</m:t>
                                          </m:r>
                                          <m:r>
                                            <a:rPr lang="en-US" sz="2000" i="1">
                                              <a:latin typeface="Cambria Math" panose="02040503050406030204" pitchFamily="18" charset="0"/>
                                              <a:ea typeface="Cambria Math" panose="02040503050406030204" pitchFamily="18" charset="0"/>
                                            </a:rPr>
                                            <m:t> </m:t>
                                          </m:r>
                                        </m:e>
                                      </m:d>
                                      <m:r>
                                        <a:rPr lang="en-US" sz="2000" i="1">
                                          <a:latin typeface="Cambria Math" panose="02040503050406030204" pitchFamily="18" charset="0"/>
                                          <a:ea typeface="Cambria Math" panose="02040503050406030204" pitchFamily="18" charset="0"/>
                                        </a:rPr>
                                        <m:t> </m:t>
                                      </m:r>
                                    </m:sup>
                                  </m:sSup>
                                </m:e>
                              </m:nary>
                            </m:den>
                          </m:f>
                        </m:e>
                      </m:d>
                    </m:oMath>
                  </m:oMathPara>
                </a14:m>
                <a:endParaRPr lang="en-US" sz="2000" b="0" dirty="0"/>
              </a:p>
              <a:p>
                <a:pPr marL="0" indent="0">
                  <a:spcBef>
                    <a:spcPts val="1200"/>
                  </a:spcBef>
                  <a:buNone/>
                </a:pPr>
                <a:r>
                  <a:rPr lang="en-GB" sz="2000" dirty="0"/>
                  <a:t>Computing the softmax over the full collection is prohibitively expensive—LTR models typically consider few negative candidates </a:t>
                </a:r>
                <a:r>
                  <a:rPr lang="en-GB" sz="1600" dirty="0"/>
                  <a:t>[Huang et al., 2013, Shen et al., 2014, Mitra et al., 2017]</a:t>
                </a:r>
                <a:endParaRPr lang="en-US" sz="2000" b="0" dirty="0"/>
              </a:p>
            </p:txBody>
          </p:sp>
        </mc:Choice>
        <mc:Fallback xmlns="">
          <p:sp>
            <p:nvSpPr>
              <p:cNvPr id="4" name="Text Placeholder 3">
                <a:extLst>
                  <a:ext uri="{FF2B5EF4-FFF2-40B4-BE49-F238E27FC236}">
                    <a16:creationId xmlns:a16="http://schemas.microsoft.com/office/drawing/2014/main" id="{557F44D5-668E-4E9F-A3D8-F7A1B42C1941}"/>
                  </a:ext>
                </a:extLst>
              </p:cNvPr>
              <p:cNvSpPr>
                <a:spLocks noGrp="1" noRot="1" noChangeAspect="1" noMove="1" noResize="1" noEditPoints="1" noAdjustHandles="1" noChangeArrowheads="1" noChangeShapeType="1" noTextEdit="1"/>
              </p:cNvSpPr>
              <p:nvPr>
                <p:ph idx="1"/>
              </p:nvPr>
            </p:nvSpPr>
            <p:spPr>
              <a:xfrm>
                <a:off x="1141412" y="2462308"/>
                <a:ext cx="9905999" cy="4078014"/>
              </a:xfrm>
              <a:blipFill>
                <a:blip r:embed="rId2"/>
                <a:stretch>
                  <a:fillRect l="-615" t="-1495"/>
                </a:stretch>
              </a:blipFill>
            </p:spPr>
            <p:txBody>
              <a:bodyPr/>
              <a:lstStyle/>
              <a:p>
                <a:r>
                  <a:rPr lang="en-CA">
                    <a:noFill/>
                  </a:rPr>
                  <a:t> </a:t>
                </a:r>
              </a:p>
            </p:txBody>
          </p:sp>
        </mc:Fallback>
      </mc:AlternateContent>
      <p:sp>
        <p:nvSpPr>
          <p:cNvPr id="16" name="Rectangle 15">
            <a:extLst>
              <a:ext uri="{FF2B5EF4-FFF2-40B4-BE49-F238E27FC236}">
                <a16:creationId xmlns:a16="http://schemas.microsoft.com/office/drawing/2014/main" id="{ED4A810A-A735-4B47-B2BE-94C260E8336B}"/>
              </a:ext>
            </a:extLst>
          </p:cNvPr>
          <p:cNvSpPr/>
          <p:nvPr/>
        </p:nvSpPr>
        <p:spPr>
          <a:xfrm>
            <a:off x="191157" y="6178662"/>
            <a:ext cx="11809686" cy="646331"/>
          </a:xfrm>
          <a:prstGeom prst="rect">
            <a:avLst/>
          </a:prstGeom>
        </p:spPr>
        <p:txBody>
          <a:bodyPr wrap="square">
            <a:spAutoFit/>
          </a:bodyPr>
          <a:lstStyle/>
          <a:p>
            <a:pPr lvl="0" algn="ctr" defTabSz="914400">
              <a:defRPr/>
            </a:pPr>
            <a:r>
              <a:rPr lang="en-GB" sz="1200" dirty="0"/>
              <a:t>Po-Sen Huang, Xiaodong He, Jianfeng Gao, Li Deng, Alex </a:t>
            </a:r>
            <a:r>
              <a:rPr lang="en-GB" sz="1200" dirty="0" err="1"/>
              <a:t>Acero</a:t>
            </a:r>
            <a:r>
              <a:rPr lang="en-GB" sz="1200" dirty="0"/>
              <a:t>, and Larry Heck. </a:t>
            </a:r>
            <a:r>
              <a:rPr lang="en-GB" sz="1200" dirty="0">
                <a:hlinkClick r:id="rId3"/>
              </a:rPr>
              <a:t>Learning deep structured semantic models for web search using clickthrough data</a:t>
            </a:r>
            <a:r>
              <a:rPr lang="en-GB" sz="1200" dirty="0"/>
              <a:t>. In CIKM, 2013.</a:t>
            </a:r>
          </a:p>
          <a:p>
            <a:pPr lvl="0" algn="ctr" defTabSz="914400">
              <a:defRPr/>
            </a:pPr>
            <a:r>
              <a:rPr lang="en-GB" sz="1200" dirty="0"/>
              <a:t>Yelong Shen, Xiaodong He, Jianfeng Gao, Li Deng, and </a:t>
            </a:r>
            <a:r>
              <a:rPr lang="en-GB" sz="1200" dirty="0" err="1"/>
              <a:t>Gregoire</a:t>
            </a:r>
            <a:r>
              <a:rPr lang="en-GB" sz="1200" dirty="0"/>
              <a:t> </a:t>
            </a:r>
            <a:r>
              <a:rPr lang="en-GB" sz="1200" dirty="0" err="1"/>
              <a:t>Mesnil</a:t>
            </a:r>
            <a:r>
              <a:rPr lang="en-GB" sz="1200" dirty="0"/>
              <a:t>. </a:t>
            </a:r>
            <a:r>
              <a:rPr lang="en-GB" sz="1200" dirty="0">
                <a:hlinkClick r:id="rId4"/>
              </a:rPr>
              <a:t>A latent semantic model with convolutional-pooling structure for information retrieval</a:t>
            </a:r>
            <a:r>
              <a:rPr lang="en-GB" sz="1200" dirty="0"/>
              <a:t>. In CIKM, 2014.</a:t>
            </a:r>
          </a:p>
          <a:p>
            <a:pPr lvl="0" algn="ctr" defTabSz="914400">
              <a:defRPr/>
            </a:pPr>
            <a:r>
              <a:rPr lang="en-GB" sz="1200" dirty="0"/>
              <a:t>Bhaskar Mitra, Fernando Diaz, and Nick Craswell. </a:t>
            </a:r>
            <a:r>
              <a:rPr lang="en-GB" sz="1200" dirty="0">
                <a:hlinkClick r:id="rId5"/>
              </a:rPr>
              <a:t>Learning to match using local and distributed representations of text for web search</a:t>
            </a:r>
            <a:r>
              <a:rPr lang="en-GB" sz="1200" dirty="0"/>
              <a:t>. In WWW, 2017.</a:t>
            </a:r>
            <a:endParaRPr kumimoji="0" lang="en-GB" sz="12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6133735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40F0E35-5541-468A-90DA-7A94364C0A05}"/>
              </a:ext>
            </a:extLst>
          </p:cNvPr>
          <p:cNvSpPr>
            <a:spLocks noGrp="1"/>
          </p:cNvSpPr>
          <p:nvPr>
            <p:ph type="body" sz="half" idx="2"/>
          </p:nvPr>
        </p:nvSpPr>
        <p:spPr>
          <a:xfrm>
            <a:off x="1141411" y="2585544"/>
            <a:ext cx="4723362" cy="3426373"/>
          </a:xfrm>
        </p:spPr>
        <p:txBody>
          <a:bodyPr>
            <a:normAutofit fontScale="92500" lnSpcReduction="20000"/>
          </a:bodyPr>
          <a:lstStyle/>
          <a:p>
            <a:pPr algn="ctr">
              <a:lnSpc>
                <a:spcPct val="130000"/>
              </a:lnSpc>
              <a:spcBef>
                <a:spcPts val="1800"/>
              </a:spcBef>
            </a:pPr>
            <a:r>
              <a:rPr lang="en-GB" sz="2000" dirty="0">
                <a:solidFill>
                  <a:srgbClr val="0070C0"/>
                </a:solidFill>
                <a:latin typeface="Segoe UI" panose="020B0502040204020203" pitchFamily="34" charset="0"/>
                <a:cs typeface="Segoe UI" panose="020B0502040204020203" pitchFamily="34" charset="0"/>
              </a:rPr>
              <a:t>Blue</a:t>
            </a:r>
            <a:r>
              <a:rPr lang="en-GB" sz="2000" dirty="0"/>
              <a:t>: relevant            </a:t>
            </a:r>
            <a:r>
              <a:rPr lang="en-GB" sz="2000" dirty="0" err="1">
                <a:solidFill>
                  <a:schemeClr val="bg1">
                    <a:lumMod val="65000"/>
                  </a:schemeClr>
                </a:solidFill>
                <a:latin typeface="Segoe UI" panose="020B0502040204020203" pitchFamily="34" charset="0"/>
                <a:cs typeface="Segoe UI" panose="020B0502040204020203" pitchFamily="34" charset="0"/>
              </a:rPr>
              <a:t>Gray</a:t>
            </a:r>
            <a:r>
              <a:rPr lang="en-GB" sz="2000" dirty="0"/>
              <a:t>: non-relevant</a:t>
            </a:r>
          </a:p>
          <a:p>
            <a:pPr>
              <a:lnSpc>
                <a:spcPct val="130000"/>
              </a:lnSpc>
              <a:spcBef>
                <a:spcPts val="1800"/>
              </a:spcBef>
            </a:pPr>
            <a:r>
              <a:rPr lang="en-GB" sz="2000" dirty="0"/>
              <a:t>NDCG and ERR higher for left but pairwise errors less for right</a:t>
            </a:r>
          </a:p>
          <a:p>
            <a:pPr>
              <a:lnSpc>
                <a:spcPct val="130000"/>
              </a:lnSpc>
              <a:spcBef>
                <a:spcPts val="1800"/>
              </a:spcBef>
            </a:pPr>
            <a:r>
              <a:rPr lang="en-GB" sz="2000" dirty="0"/>
              <a:t>Due to strong position-based discounting in IR measures, errors at higher ranks are much more problematic than at lower ranks</a:t>
            </a:r>
          </a:p>
          <a:p>
            <a:pPr>
              <a:lnSpc>
                <a:spcPct val="130000"/>
              </a:lnSpc>
              <a:spcBef>
                <a:spcPts val="1800"/>
              </a:spcBef>
            </a:pPr>
            <a:r>
              <a:rPr lang="en-GB" sz="2000" dirty="0"/>
              <a:t>But </a:t>
            </a:r>
            <a:r>
              <a:rPr lang="en-GB" sz="2000" dirty="0" err="1"/>
              <a:t>listwise</a:t>
            </a:r>
            <a:r>
              <a:rPr lang="en-GB" sz="2000" dirty="0"/>
              <a:t> metrics are non-continuous and non-differentiable </a:t>
            </a:r>
          </a:p>
        </p:txBody>
      </p:sp>
      <p:sp>
        <p:nvSpPr>
          <p:cNvPr id="9" name="Title 1">
            <a:extLst>
              <a:ext uri="{FF2B5EF4-FFF2-40B4-BE49-F238E27FC236}">
                <a16:creationId xmlns:a16="http://schemas.microsoft.com/office/drawing/2014/main" id="{5CFC3709-0BF1-41B7-AB56-61D66E5EABAD}"/>
              </a:ext>
            </a:extLst>
          </p:cNvPr>
          <p:cNvSpPr txBox="1">
            <a:spLocks/>
          </p:cNvSpPr>
          <p:nvPr/>
        </p:nvSpPr>
        <p:spPr>
          <a:xfrm>
            <a:off x="1146705" y="609601"/>
            <a:ext cx="3856037" cy="163988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r>
              <a:rPr lang="en-US" dirty="0" err="1"/>
              <a:t>Listwise</a:t>
            </a:r>
            <a:r>
              <a:rPr lang="en-US" dirty="0"/>
              <a:t> objectives</a:t>
            </a:r>
            <a:endParaRPr lang="en-GB" dirty="0"/>
          </a:p>
        </p:txBody>
      </p:sp>
      <p:pic>
        <p:nvPicPr>
          <p:cNvPr id="11" name="Picture 10">
            <a:extLst>
              <a:ext uri="{FF2B5EF4-FFF2-40B4-BE49-F238E27FC236}">
                <a16:creationId xmlns:a16="http://schemas.microsoft.com/office/drawing/2014/main" id="{97B84C2B-0BC1-4FF1-A62C-2B60DFF362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5876" y="2040418"/>
            <a:ext cx="3445162" cy="3541715"/>
          </a:xfrm>
          <a:prstGeom prst="rect">
            <a:avLst/>
          </a:prstGeom>
        </p:spPr>
      </p:pic>
      <p:sp>
        <p:nvSpPr>
          <p:cNvPr id="12" name="Rectangle 11">
            <a:extLst>
              <a:ext uri="{FF2B5EF4-FFF2-40B4-BE49-F238E27FC236}">
                <a16:creationId xmlns:a16="http://schemas.microsoft.com/office/drawing/2014/main" id="{08901852-3F75-443A-9FA3-BC6AFE144924}"/>
              </a:ext>
            </a:extLst>
          </p:cNvPr>
          <p:cNvSpPr/>
          <p:nvPr/>
        </p:nvSpPr>
        <p:spPr>
          <a:xfrm>
            <a:off x="482162" y="6562287"/>
            <a:ext cx="11227676" cy="276999"/>
          </a:xfrm>
          <a:prstGeom prst="rect">
            <a:avLst/>
          </a:prstGeom>
        </p:spPr>
        <p:txBody>
          <a:bodyPr wrap="square">
            <a:spAutoFit/>
          </a:bodyPr>
          <a:lstStyle/>
          <a:p>
            <a:pPr lvl="0" algn="ctr" defTabSz="914400">
              <a:defRPr/>
            </a:pPr>
            <a:r>
              <a:rPr lang="en-GB" sz="1200" dirty="0"/>
              <a:t>Christopher JC Burges. </a:t>
            </a:r>
            <a:r>
              <a:rPr lang="en-GB" sz="1200" dirty="0">
                <a:hlinkClick r:id="rId3"/>
              </a:rPr>
              <a:t>From </a:t>
            </a:r>
            <a:r>
              <a:rPr lang="en-GB" sz="1200" dirty="0" err="1">
                <a:hlinkClick r:id="rId3"/>
              </a:rPr>
              <a:t>ranknet</a:t>
            </a:r>
            <a:r>
              <a:rPr lang="en-GB" sz="1200" dirty="0">
                <a:hlinkClick r:id="rId3"/>
              </a:rPr>
              <a:t> to </a:t>
            </a:r>
            <a:r>
              <a:rPr lang="en-GB" sz="1200" dirty="0" err="1">
                <a:hlinkClick r:id="rId3"/>
              </a:rPr>
              <a:t>lambdarank</a:t>
            </a:r>
            <a:r>
              <a:rPr lang="en-GB" sz="1200" dirty="0">
                <a:hlinkClick r:id="rId3"/>
              </a:rPr>
              <a:t> to </a:t>
            </a:r>
            <a:r>
              <a:rPr lang="en-GB" sz="1200" dirty="0" err="1">
                <a:hlinkClick r:id="rId3"/>
              </a:rPr>
              <a:t>lambdamart</a:t>
            </a:r>
            <a:r>
              <a:rPr lang="en-GB" sz="1200" dirty="0">
                <a:hlinkClick r:id="rId3"/>
              </a:rPr>
              <a:t>: An overview</a:t>
            </a:r>
            <a:r>
              <a:rPr lang="en-GB" sz="1200" dirty="0"/>
              <a:t>. Learning, 2010.</a:t>
            </a:r>
            <a:endParaRPr kumimoji="0" lang="en-GB" sz="1200" b="0" i="0" u="none" strike="noStrike" kern="0" cap="none" spc="0" normalizeH="0" baseline="0" noProof="0" dirty="0">
              <a:ln>
                <a:noFill/>
              </a:ln>
              <a:solidFill>
                <a:prstClr val="black"/>
              </a:solidFill>
              <a:effectLst/>
              <a:uLnTx/>
              <a:uFillTx/>
            </a:endParaRPr>
          </a:p>
        </p:txBody>
      </p:sp>
      <p:sp>
        <p:nvSpPr>
          <p:cNvPr id="13" name="Rectangle 12">
            <a:extLst>
              <a:ext uri="{FF2B5EF4-FFF2-40B4-BE49-F238E27FC236}">
                <a16:creationId xmlns:a16="http://schemas.microsoft.com/office/drawing/2014/main" id="{AC0A3A36-6960-40DD-AEE6-A2A7F8804029}"/>
              </a:ext>
            </a:extLst>
          </p:cNvPr>
          <p:cNvSpPr/>
          <p:nvPr/>
        </p:nvSpPr>
        <p:spPr>
          <a:xfrm>
            <a:off x="8765123" y="5673363"/>
            <a:ext cx="1406667" cy="338554"/>
          </a:xfrm>
          <a:prstGeom prst="rect">
            <a:avLst/>
          </a:prstGeom>
        </p:spPr>
        <p:txBody>
          <a:bodyPr wrap="none">
            <a:spAutoFit/>
          </a:bodyPr>
          <a:lstStyle/>
          <a:p>
            <a:r>
              <a:rPr lang="en-GB" sz="1600" dirty="0"/>
              <a:t>[Burges, 2010]</a:t>
            </a:r>
          </a:p>
        </p:txBody>
      </p:sp>
    </p:spTree>
    <p:extLst>
      <p:ext uri="{BB962C8B-B14F-4D97-AF65-F5344CB8AC3E}">
        <p14:creationId xmlns:p14="http://schemas.microsoft.com/office/powerpoint/2010/main" val="16597972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2E501-190D-4C2E-ACEC-7DF5D0A91B67}"/>
              </a:ext>
            </a:extLst>
          </p:cNvPr>
          <p:cNvSpPr>
            <a:spLocks noGrp="1"/>
          </p:cNvSpPr>
          <p:nvPr>
            <p:ph type="title"/>
          </p:nvPr>
        </p:nvSpPr>
        <p:spPr/>
        <p:txBody>
          <a:bodyPr/>
          <a:lstStyle/>
          <a:p>
            <a:r>
              <a:rPr lang="en-US" dirty="0" err="1"/>
              <a:t>Listwise</a:t>
            </a:r>
            <a:r>
              <a:rPr lang="en-US" dirty="0"/>
              <a:t> objectives</a:t>
            </a:r>
            <a:endParaRPr lang="en-GB" dirty="0"/>
          </a:p>
        </p:txBody>
      </p:sp>
      <p:sp>
        <p:nvSpPr>
          <p:cNvPr id="4" name="Text Placeholder 3">
            <a:extLst>
              <a:ext uri="{FF2B5EF4-FFF2-40B4-BE49-F238E27FC236}">
                <a16:creationId xmlns:a16="http://schemas.microsoft.com/office/drawing/2014/main" id="{557F44D5-668E-4E9F-A3D8-F7A1B42C1941}"/>
              </a:ext>
            </a:extLst>
          </p:cNvPr>
          <p:cNvSpPr>
            <a:spLocks noGrp="1"/>
          </p:cNvSpPr>
          <p:nvPr>
            <p:ph type="body" sz="half" idx="2"/>
          </p:nvPr>
        </p:nvSpPr>
        <p:spPr>
          <a:xfrm>
            <a:off x="1146704" y="2611820"/>
            <a:ext cx="4686537" cy="3526221"/>
          </a:xfrm>
        </p:spPr>
        <p:txBody>
          <a:bodyPr>
            <a:normAutofit/>
          </a:bodyPr>
          <a:lstStyle/>
          <a:p>
            <a:pPr>
              <a:spcBef>
                <a:spcPts val="1200"/>
              </a:spcBef>
            </a:pPr>
            <a:r>
              <a:rPr lang="en-GB" sz="1800" dirty="0"/>
              <a:t>Burges et al. [2006] make two observations:</a:t>
            </a:r>
          </a:p>
          <a:p>
            <a:pPr marL="342900" indent="-342900">
              <a:spcBef>
                <a:spcPts val="1200"/>
              </a:spcBef>
              <a:buFont typeface="+mj-lt"/>
              <a:buAutoNum type="arabicPeriod"/>
            </a:pPr>
            <a:r>
              <a:rPr lang="en-GB" sz="1800" dirty="0"/>
              <a:t>To train a model we don’t need the costs themselves, only the gradients (of the costs w.r.t model scores) </a:t>
            </a:r>
          </a:p>
          <a:p>
            <a:pPr marL="342900" indent="-342900">
              <a:spcBef>
                <a:spcPts val="1200"/>
              </a:spcBef>
              <a:buFont typeface="+mj-lt"/>
              <a:buAutoNum type="arabicPeriod"/>
            </a:pPr>
            <a:r>
              <a:rPr lang="en-GB" sz="1800" dirty="0"/>
              <a:t>It is desired that the gradient be bigger for pairs of documents that produces a bigger impact in NDCG by swapping positions</a:t>
            </a:r>
            <a:endParaRPr lang="en-US" sz="1800" b="0" dirty="0"/>
          </a:p>
        </p:txBody>
      </p:sp>
      <p:sp>
        <p:nvSpPr>
          <p:cNvPr id="16" name="Rectangle 15">
            <a:extLst>
              <a:ext uri="{FF2B5EF4-FFF2-40B4-BE49-F238E27FC236}">
                <a16:creationId xmlns:a16="http://schemas.microsoft.com/office/drawing/2014/main" id="{ED4A810A-A735-4B47-B2BE-94C260E8336B}"/>
              </a:ext>
            </a:extLst>
          </p:cNvPr>
          <p:cNvSpPr/>
          <p:nvPr/>
        </p:nvSpPr>
        <p:spPr>
          <a:xfrm>
            <a:off x="482162" y="6546519"/>
            <a:ext cx="11227676" cy="276999"/>
          </a:xfrm>
          <a:prstGeom prst="rect">
            <a:avLst/>
          </a:prstGeom>
        </p:spPr>
        <p:txBody>
          <a:bodyPr wrap="square">
            <a:spAutoFit/>
          </a:bodyPr>
          <a:lstStyle/>
          <a:p>
            <a:pPr lvl="0" algn="ctr" defTabSz="914400">
              <a:defRPr/>
            </a:pPr>
            <a:r>
              <a:rPr lang="en-GB" sz="1200" dirty="0"/>
              <a:t>Christopher JC Burges, Robert </a:t>
            </a:r>
            <a:r>
              <a:rPr lang="en-GB" sz="1200" dirty="0" err="1"/>
              <a:t>Ragno</a:t>
            </a:r>
            <a:r>
              <a:rPr lang="en-GB" sz="1200" dirty="0"/>
              <a:t>, and Quoc Viet Le. </a:t>
            </a:r>
            <a:r>
              <a:rPr lang="en-GB" sz="1200" dirty="0">
                <a:hlinkClick r:id="rId2"/>
              </a:rPr>
              <a:t>Learning to rank with </a:t>
            </a:r>
            <a:r>
              <a:rPr lang="en-GB" sz="1200" dirty="0" err="1">
                <a:hlinkClick r:id="rId2"/>
              </a:rPr>
              <a:t>nonsmooth</a:t>
            </a:r>
            <a:r>
              <a:rPr lang="en-GB" sz="1200" dirty="0">
                <a:hlinkClick r:id="rId2"/>
              </a:rPr>
              <a:t> cost functions</a:t>
            </a:r>
            <a:r>
              <a:rPr lang="en-GB" sz="1200" dirty="0"/>
              <a:t>. In NIPS, 2006.</a:t>
            </a:r>
            <a:endParaRPr kumimoji="0" lang="en-GB" sz="1200" b="0" i="0" u="none" strike="noStrike" kern="0" cap="none" spc="0" normalizeH="0" baseline="0" noProof="0" dirty="0">
              <a:ln>
                <a:noFill/>
              </a:ln>
              <a:solidFill>
                <a:prstClr val="black"/>
              </a:solidFill>
              <a:effectLst/>
              <a:uLnTx/>
              <a:uFillTx/>
            </a:endParaRPr>
          </a:p>
        </p:txBody>
      </p:sp>
      <p:sp>
        <p:nvSpPr>
          <p:cNvPr id="13" name="Text Placeholder 3">
            <a:extLst>
              <a:ext uri="{FF2B5EF4-FFF2-40B4-BE49-F238E27FC236}">
                <a16:creationId xmlns:a16="http://schemas.microsoft.com/office/drawing/2014/main" id="{79BA1975-B3B8-4AFF-A0F6-8A405720D9C9}"/>
              </a:ext>
            </a:extLst>
          </p:cNvPr>
          <p:cNvSpPr txBox="1">
            <a:spLocks/>
          </p:cNvSpPr>
          <p:nvPr/>
        </p:nvSpPr>
        <p:spPr>
          <a:xfrm>
            <a:off x="6591063" y="2611820"/>
            <a:ext cx="4686537" cy="3526221"/>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9pPr>
          </a:lstStyle>
          <a:p>
            <a:pPr>
              <a:spcBef>
                <a:spcPts val="1200"/>
              </a:spcBef>
            </a:pPr>
            <a:r>
              <a:rPr lang="en-GB" sz="2000" dirty="0" err="1">
                <a:latin typeface="Segoe UI" panose="020B0502040204020203" pitchFamily="34" charset="0"/>
                <a:cs typeface="Segoe UI" panose="020B0502040204020203" pitchFamily="34" charset="0"/>
              </a:rPr>
              <a:t>LambdaRank</a:t>
            </a:r>
            <a:r>
              <a:rPr lang="en-GB" sz="2000" dirty="0">
                <a:latin typeface="Segoe UI" panose="020B0502040204020203" pitchFamily="34" charset="0"/>
                <a:cs typeface="Segoe UI" panose="020B0502040204020203" pitchFamily="34" charset="0"/>
              </a:rPr>
              <a:t> loss</a:t>
            </a:r>
          </a:p>
          <a:p>
            <a:pPr>
              <a:spcBef>
                <a:spcPts val="1200"/>
              </a:spcBef>
            </a:pPr>
            <a:r>
              <a:rPr lang="en-GB" sz="1800" dirty="0"/>
              <a:t>Multiply actual gradients with the change in NDCG by swapping the rank positions of the two documents</a:t>
            </a:r>
            <a:endParaRPr lang="en-US" sz="1800" dirty="0"/>
          </a:p>
        </p:txBody>
      </p:sp>
      <p:pic>
        <p:nvPicPr>
          <p:cNvPr id="3" name="Picture 2">
            <a:extLst>
              <a:ext uri="{FF2B5EF4-FFF2-40B4-BE49-F238E27FC236}">
                <a16:creationId xmlns:a16="http://schemas.microsoft.com/office/drawing/2014/main" id="{A33B1561-2704-44B1-9B33-C2031C71CA8F}"/>
              </a:ext>
            </a:extLst>
          </p:cNvPr>
          <p:cNvPicPr>
            <a:picLocks noChangeAspect="1"/>
          </p:cNvPicPr>
          <p:nvPr/>
        </p:nvPicPr>
        <p:blipFill>
          <a:blip r:embed="rId3"/>
          <a:stretch>
            <a:fillRect/>
          </a:stretch>
        </p:blipFill>
        <p:spPr>
          <a:xfrm>
            <a:off x="6979407" y="4547860"/>
            <a:ext cx="3909848" cy="490668"/>
          </a:xfrm>
          <a:prstGeom prst="rect">
            <a:avLst/>
          </a:prstGeom>
        </p:spPr>
      </p:pic>
    </p:spTree>
    <p:extLst>
      <p:ext uri="{BB962C8B-B14F-4D97-AF65-F5344CB8AC3E}">
        <p14:creationId xmlns:p14="http://schemas.microsoft.com/office/powerpoint/2010/main" val="2481673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EDD119B-6BFA-4C3F-90CE-97DAFD604E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98831D22-AD57-4EB9-AC77-B429C2F92BD2}"/>
              </a:ext>
            </a:extLst>
          </p:cNvPr>
          <p:cNvSpPr>
            <a:spLocks noGrp="1"/>
          </p:cNvSpPr>
          <p:nvPr>
            <p:ph type="title"/>
          </p:nvPr>
        </p:nvSpPr>
        <p:spPr>
          <a:xfrm>
            <a:off x="1023257" y="965198"/>
            <a:ext cx="6766078" cy="4927601"/>
          </a:xfrm>
        </p:spPr>
        <p:txBody>
          <a:bodyPr vert="horz" lIns="91440" tIns="45720" rIns="91440" bIns="45720" rtlCol="0" anchor="ctr">
            <a:normAutofit/>
          </a:bodyPr>
          <a:lstStyle/>
          <a:p>
            <a:pPr algn="r"/>
            <a:r>
              <a:rPr lang="en-US" sz="4800" kern="1200">
                <a:solidFill>
                  <a:schemeClr val="bg1"/>
                </a:solidFill>
                <a:latin typeface="+mj-lt"/>
                <a:ea typeface="+mj-ea"/>
                <a:cs typeface="+mj-cs"/>
              </a:rPr>
              <a:t>A gentle introduction to neural networks</a:t>
            </a:r>
          </a:p>
        </p:txBody>
      </p:sp>
      <p:sp>
        <p:nvSpPr>
          <p:cNvPr id="6" name="Text Placeholder 5">
            <a:extLst>
              <a:ext uri="{FF2B5EF4-FFF2-40B4-BE49-F238E27FC236}">
                <a16:creationId xmlns:a16="http://schemas.microsoft.com/office/drawing/2014/main" id="{B27AF2F8-A7A2-4129-9262-F1A98A0DEAB0}"/>
              </a:ext>
            </a:extLst>
          </p:cNvPr>
          <p:cNvSpPr>
            <a:spLocks noGrp="1"/>
          </p:cNvSpPr>
          <p:nvPr>
            <p:ph type="body" idx="1"/>
          </p:nvPr>
        </p:nvSpPr>
        <p:spPr>
          <a:xfrm>
            <a:off x="8438729" y="965198"/>
            <a:ext cx="2707937" cy="4927602"/>
          </a:xfrm>
        </p:spPr>
        <p:txBody>
          <a:bodyPr vert="horz" lIns="91440" tIns="45720" rIns="91440" bIns="45720" rtlCol="0" anchor="ctr">
            <a:normAutofit/>
          </a:bodyPr>
          <a:lstStyle/>
          <a:p>
            <a:endParaRPr lang="en-US" sz="2000" kern="1200">
              <a:solidFill>
                <a:srgbClr val="FFC000"/>
              </a:solidFill>
              <a:latin typeface="+mn-lt"/>
              <a:ea typeface="+mn-ea"/>
              <a:cs typeface="+mn-cs"/>
            </a:endParaRPr>
          </a:p>
        </p:txBody>
      </p:sp>
      <p:cxnSp>
        <p:nvCxnSpPr>
          <p:cNvPr id="18" name="Straight Connector 17">
            <a:extLst>
              <a:ext uri="{FF2B5EF4-FFF2-40B4-BE49-F238E27FC236}">
                <a16:creationId xmlns:a16="http://schemas.microsoft.com/office/drawing/2014/main" id="{DC1572D0-F0FD-4D84-8F82-DC59140EB9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8160"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7462728"/>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2E501-190D-4C2E-ACEC-7DF5D0A91B67}"/>
              </a:ext>
            </a:extLst>
          </p:cNvPr>
          <p:cNvSpPr>
            <a:spLocks noGrp="1"/>
          </p:cNvSpPr>
          <p:nvPr>
            <p:ph type="title"/>
          </p:nvPr>
        </p:nvSpPr>
        <p:spPr/>
        <p:txBody>
          <a:bodyPr/>
          <a:lstStyle/>
          <a:p>
            <a:r>
              <a:rPr lang="en-US" dirty="0" err="1"/>
              <a:t>Listwise</a:t>
            </a:r>
            <a:r>
              <a:rPr lang="en-US" dirty="0"/>
              <a:t> objectives</a:t>
            </a:r>
            <a:endParaRPr lang="en-GB" dirty="0"/>
          </a:p>
        </p:txBody>
      </p:sp>
      <p:sp>
        <p:nvSpPr>
          <p:cNvPr id="16" name="Rectangle 15">
            <a:extLst>
              <a:ext uri="{FF2B5EF4-FFF2-40B4-BE49-F238E27FC236}">
                <a16:creationId xmlns:a16="http://schemas.microsoft.com/office/drawing/2014/main" id="{ED4A810A-A735-4B47-B2BE-94C260E8336B}"/>
              </a:ext>
            </a:extLst>
          </p:cNvPr>
          <p:cNvSpPr/>
          <p:nvPr/>
        </p:nvSpPr>
        <p:spPr>
          <a:xfrm>
            <a:off x="482162" y="6514525"/>
            <a:ext cx="11227676" cy="276999"/>
          </a:xfrm>
          <a:prstGeom prst="rect">
            <a:avLst/>
          </a:prstGeom>
        </p:spPr>
        <p:txBody>
          <a:bodyPr wrap="square">
            <a:spAutoFit/>
          </a:bodyPr>
          <a:lstStyle/>
          <a:p>
            <a:pPr lvl="0" algn="ctr">
              <a:defRPr/>
            </a:pPr>
            <a:r>
              <a:rPr lang="en-GB" sz="1200" dirty="0" err="1"/>
              <a:t>Mingrui</a:t>
            </a:r>
            <a:r>
              <a:rPr lang="en-GB" sz="1200" dirty="0"/>
              <a:t> Wu, Yi Chang, Zhaohui Zheng, and </a:t>
            </a:r>
            <a:r>
              <a:rPr lang="en-GB" sz="1200" dirty="0" err="1"/>
              <a:t>Hongyuan</a:t>
            </a:r>
            <a:r>
              <a:rPr lang="en-GB" sz="1200" dirty="0"/>
              <a:t> </a:t>
            </a:r>
            <a:r>
              <a:rPr lang="en-GB" sz="1200" dirty="0" err="1"/>
              <a:t>Zha</a:t>
            </a:r>
            <a:r>
              <a:rPr lang="en-GB" sz="1200" dirty="0"/>
              <a:t>. </a:t>
            </a:r>
            <a:r>
              <a:rPr lang="en-GB" sz="1200" dirty="0">
                <a:hlinkClick r:id="rId2"/>
              </a:rPr>
              <a:t>Smoothing DCG for learning to rank: A novel approach using smoothed hinge functions</a:t>
            </a:r>
            <a:r>
              <a:rPr lang="en-GB" sz="1200" dirty="0"/>
              <a:t>. In CIKM, 2009.</a:t>
            </a:r>
          </a:p>
        </p:txBody>
      </p:sp>
      <p:sp>
        <p:nvSpPr>
          <p:cNvPr id="13" name="Text Placeholder 3">
            <a:extLst>
              <a:ext uri="{FF2B5EF4-FFF2-40B4-BE49-F238E27FC236}">
                <a16:creationId xmlns:a16="http://schemas.microsoft.com/office/drawing/2014/main" id="{79BA1975-B3B8-4AFF-A0F6-8A405720D9C9}"/>
              </a:ext>
            </a:extLst>
          </p:cNvPr>
          <p:cNvSpPr txBox="1">
            <a:spLocks/>
          </p:cNvSpPr>
          <p:nvPr/>
        </p:nvSpPr>
        <p:spPr>
          <a:xfrm>
            <a:off x="7163875" y="1177160"/>
            <a:ext cx="4686537" cy="4960882"/>
          </a:xfrm>
          <a:prstGeom prst="rect">
            <a:avLst/>
          </a:prstGeom>
        </p:spPr>
        <p:txBody>
          <a:bodyPr vert="horz" lIns="91440" tIns="45720" rIns="91440" bIns="45720" rtlCol="0" anchor="ctr">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9pPr>
          </a:lstStyle>
          <a:p>
            <a:pPr>
              <a:spcBef>
                <a:spcPts val="1200"/>
              </a:spcBef>
            </a:pPr>
            <a:r>
              <a:rPr lang="en-GB" sz="2000" dirty="0">
                <a:latin typeface="Segoe UI" panose="020B0502040204020203" pitchFamily="34" charset="0"/>
                <a:cs typeface="Segoe UI" panose="020B0502040204020203" pitchFamily="34" charset="0"/>
              </a:rPr>
              <a:t>Smooth DCG</a:t>
            </a:r>
          </a:p>
          <a:p>
            <a:pPr>
              <a:spcBef>
                <a:spcPts val="600"/>
              </a:spcBef>
            </a:pPr>
            <a:r>
              <a:rPr lang="en-GB" sz="1800" dirty="0"/>
              <a:t>Wu et al. [2009] compute a “smooth” rank of documents as a function of their scores</a:t>
            </a:r>
          </a:p>
          <a:p>
            <a:pPr>
              <a:spcBef>
                <a:spcPts val="600"/>
              </a:spcBef>
            </a:pPr>
            <a:endParaRPr lang="en-US" sz="1800" dirty="0"/>
          </a:p>
          <a:p>
            <a:pPr>
              <a:spcBef>
                <a:spcPts val="600"/>
              </a:spcBef>
            </a:pPr>
            <a:r>
              <a:rPr lang="en-US" sz="1800" dirty="0"/>
              <a:t>This “smooth” rank can be plugged into a ranking metric, such as MRR or DCG, to produce a smooth ranking loss</a:t>
            </a:r>
          </a:p>
        </p:txBody>
      </p:sp>
      <p:pic>
        <p:nvPicPr>
          <p:cNvPr id="3" name="Picture 2">
            <a:extLst>
              <a:ext uri="{FF2B5EF4-FFF2-40B4-BE49-F238E27FC236}">
                <a16:creationId xmlns:a16="http://schemas.microsoft.com/office/drawing/2014/main" id="{F1EAB77B-8563-4F10-8A46-0E5FDEEF817A}"/>
              </a:ext>
            </a:extLst>
          </p:cNvPr>
          <p:cNvPicPr>
            <a:picLocks noChangeAspect="1"/>
          </p:cNvPicPr>
          <p:nvPr/>
        </p:nvPicPr>
        <p:blipFill>
          <a:blip r:embed="rId3"/>
          <a:stretch>
            <a:fillRect/>
          </a:stretch>
        </p:blipFill>
        <p:spPr>
          <a:xfrm>
            <a:off x="2377306" y="2948120"/>
            <a:ext cx="2922891" cy="713033"/>
          </a:xfrm>
          <a:prstGeom prst="rect">
            <a:avLst/>
          </a:prstGeom>
        </p:spPr>
      </p:pic>
      <p:pic>
        <p:nvPicPr>
          <p:cNvPr id="8" name="Picture 7">
            <a:extLst>
              <a:ext uri="{FF2B5EF4-FFF2-40B4-BE49-F238E27FC236}">
                <a16:creationId xmlns:a16="http://schemas.microsoft.com/office/drawing/2014/main" id="{9AFCDF58-0E17-4601-9778-BBA8DE629B8F}"/>
              </a:ext>
            </a:extLst>
          </p:cNvPr>
          <p:cNvPicPr>
            <a:picLocks noChangeAspect="1"/>
          </p:cNvPicPr>
          <p:nvPr/>
        </p:nvPicPr>
        <p:blipFill>
          <a:blip r:embed="rId4"/>
          <a:stretch>
            <a:fillRect/>
          </a:stretch>
        </p:blipFill>
        <p:spPr>
          <a:xfrm>
            <a:off x="2519745" y="3889754"/>
            <a:ext cx="2291503" cy="691261"/>
          </a:xfrm>
          <a:prstGeom prst="rect">
            <a:avLst/>
          </a:prstGeom>
        </p:spPr>
      </p:pic>
    </p:spTree>
    <p:extLst>
      <p:ext uri="{BB962C8B-B14F-4D97-AF65-F5344CB8AC3E}">
        <p14:creationId xmlns:p14="http://schemas.microsoft.com/office/powerpoint/2010/main" val="24706400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2E501-190D-4C2E-ACEC-7DF5D0A91B67}"/>
              </a:ext>
            </a:extLst>
          </p:cNvPr>
          <p:cNvSpPr>
            <a:spLocks noGrp="1"/>
          </p:cNvSpPr>
          <p:nvPr>
            <p:ph type="title"/>
          </p:nvPr>
        </p:nvSpPr>
        <p:spPr/>
        <p:txBody>
          <a:bodyPr/>
          <a:lstStyle/>
          <a:p>
            <a:r>
              <a:rPr lang="en-US" dirty="0" err="1"/>
              <a:t>Listwise</a:t>
            </a:r>
            <a:r>
              <a:rPr lang="en-US" dirty="0"/>
              <a:t> objectives</a:t>
            </a:r>
            <a:endParaRPr lang="en-GB"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557F44D5-668E-4E9F-A3D8-F7A1B42C1941}"/>
                  </a:ext>
                </a:extLst>
              </p:cNvPr>
              <p:cNvSpPr>
                <a:spLocks noGrp="1"/>
              </p:cNvSpPr>
              <p:nvPr>
                <p:ph type="body" sz="half" idx="2"/>
              </p:nvPr>
            </p:nvSpPr>
            <p:spPr>
              <a:xfrm>
                <a:off x="1146704" y="2611820"/>
                <a:ext cx="4686537" cy="3526221"/>
              </a:xfrm>
            </p:spPr>
            <p:txBody>
              <a:bodyPr>
                <a:normAutofit/>
              </a:bodyPr>
              <a:lstStyle/>
              <a:p>
                <a:pPr>
                  <a:spcBef>
                    <a:spcPts val="1200"/>
                  </a:spcBef>
                </a:pPr>
                <a:r>
                  <a:rPr lang="en-GB" sz="1800" dirty="0"/>
                  <a:t>According to the </a:t>
                </a:r>
                <a:r>
                  <a:rPr lang="en-GB" sz="1800" dirty="0" err="1"/>
                  <a:t>Luce</a:t>
                </a:r>
                <a:r>
                  <a:rPr lang="en-GB" sz="1800" dirty="0"/>
                  <a:t> model [</a:t>
                </a:r>
                <a:r>
                  <a:rPr lang="en-GB" sz="1800" dirty="0" err="1"/>
                  <a:t>Luce</a:t>
                </a:r>
                <a:r>
                  <a:rPr lang="en-GB" sz="1800" dirty="0"/>
                  <a:t>, 2005], given four items </a:t>
                </a:r>
                <a14:m>
                  <m:oMath xmlns:m="http://schemas.openxmlformats.org/officeDocument/2006/math">
                    <m:d>
                      <m:dPr>
                        <m:begChr m:val="{"/>
                        <m:endChr m:val="}"/>
                        <m:ctrlPr>
                          <a:rPr lang="en-GB" sz="1800" i="1" smtClean="0">
                            <a:latin typeface="Cambria Math" panose="02040503050406030204" pitchFamily="18" charset="0"/>
                          </a:rPr>
                        </m:ctrlPr>
                      </m:dPr>
                      <m:e>
                        <m:sSub>
                          <m:sSubPr>
                            <m:ctrlPr>
                              <a:rPr lang="en-GB" sz="180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GB" sz="1800" i="1">
                                <a:latin typeface="Cambria Math" panose="02040503050406030204" pitchFamily="18" charset="0"/>
                              </a:rPr>
                            </m:ctrlPr>
                          </m:sSubPr>
                          <m:e>
                            <m:r>
                              <a:rPr lang="en-US" sz="1800" i="1">
                                <a:latin typeface="Cambria Math" panose="02040503050406030204" pitchFamily="18" charset="0"/>
                              </a:rPr>
                              <m:t>𝑑</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GB" sz="1800" i="1">
                                <a:latin typeface="Cambria Math" panose="02040503050406030204" pitchFamily="18" charset="0"/>
                              </a:rPr>
                            </m:ctrlPr>
                          </m:sSubPr>
                          <m:e>
                            <m:r>
                              <a:rPr lang="en-US" sz="1800" i="1">
                                <a:latin typeface="Cambria Math" panose="02040503050406030204" pitchFamily="18" charset="0"/>
                              </a:rPr>
                              <m:t>𝑑</m:t>
                            </m:r>
                          </m:e>
                          <m:sub>
                            <m:r>
                              <a:rPr lang="en-US" sz="1800" b="0" i="1" smtClean="0">
                                <a:latin typeface="Cambria Math" panose="02040503050406030204" pitchFamily="18" charset="0"/>
                              </a:rPr>
                              <m:t>3</m:t>
                            </m:r>
                          </m:sub>
                        </m:sSub>
                        <m:r>
                          <a:rPr lang="en-US" sz="1800" b="0" i="1" smtClean="0">
                            <a:latin typeface="Cambria Math" panose="02040503050406030204" pitchFamily="18" charset="0"/>
                          </a:rPr>
                          <m:t>,</m:t>
                        </m:r>
                        <m:sSub>
                          <m:sSubPr>
                            <m:ctrlPr>
                              <a:rPr lang="en-GB" sz="1800" i="1">
                                <a:latin typeface="Cambria Math" panose="02040503050406030204" pitchFamily="18" charset="0"/>
                              </a:rPr>
                            </m:ctrlPr>
                          </m:sSubPr>
                          <m:e>
                            <m:r>
                              <a:rPr lang="en-US" sz="1800" i="1">
                                <a:latin typeface="Cambria Math" panose="02040503050406030204" pitchFamily="18" charset="0"/>
                              </a:rPr>
                              <m:t>𝑑</m:t>
                            </m:r>
                          </m:e>
                          <m:sub>
                            <m:r>
                              <a:rPr lang="en-US" sz="1800" b="0" i="1" smtClean="0">
                                <a:latin typeface="Cambria Math" panose="02040503050406030204" pitchFamily="18" charset="0"/>
                              </a:rPr>
                              <m:t>4</m:t>
                            </m:r>
                          </m:sub>
                        </m:sSub>
                      </m:e>
                    </m:d>
                  </m:oMath>
                </a14:m>
                <a:r>
                  <a:rPr lang="en-GB" sz="1800" dirty="0"/>
                  <a:t> the probability of observing a particular rank-order, say </a:t>
                </a:r>
                <a14:m>
                  <m:oMath xmlns:m="http://schemas.openxmlformats.org/officeDocument/2006/math">
                    <m:d>
                      <m:dPr>
                        <m:begChr m:val="["/>
                        <m:endChr m:val="]"/>
                        <m:ctrlPr>
                          <a:rPr lang="en-GB" sz="1800" i="1" smtClean="0">
                            <a:latin typeface="Cambria Math" panose="02040503050406030204" pitchFamily="18" charset="0"/>
                          </a:rPr>
                        </m:ctrlPr>
                      </m:dPr>
                      <m:e>
                        <m:sSub>
                          <m:sSubPr>
                            <m:ctrlPr>
                              <a:rPr lang="en-GB" sz="1800" i="1">
                                <a:latin typeface="Cambria Math" panose="02040503050406030204" pitchFamily="18" charset="0"/>
                              </a:rPr>
                            </m:ctrlPr>
                          </m:sSubPr>
                          <m:e>
                            <m:r>
                              <a:rPr lang="en-US" sz="1800" i="1">
                                <a:latin typeface="Cambria Math" panose="02040503050406030204" pitchFamily="18" charset="0"/>
                              </a:rPr>
                              <m:t>𝑑</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GB" sz="1800" i="1">
                                <a:latin typeface="Cambria Math" panose="02040503050406030204" pitchFamily="18" charset="0"/>
                              </a:rPr>
                            </m:ctrlPr>
                          </m:sSubPr>
                          <m:e>
                            <m:r>
                              <a:rPr lang="en-US" sz="1800" i="1">
                                <a:latin typeface="Cambria Math" panose="02040503050406030204" pitchFamily="18" charset="0"/>
                              </a:rPr>
                              <m:t>𝑑</m:t>
                            </m:r>
                          </m:e>
                          <m:sub>
                            <m:r>
                              <a:rPr lang="en-US" sz="1800" b="0" i="1" smtClean="0">
                                <a:latin typeface="Cambria Math" panose="02040503050406030204" pitchFamily="18" charset="0"/>
                              </a:rPr>
                              <m:t>1</m:t>
                            </m:r>
                          </m:sub>
                        </m:sSub>
                        <m:r>
                          <a:rPr lang="en-US" sz="1800" i="1">
                            <a:latin typeface="Cambria Math" panose="02040503050406030204" pitchFamily="18" charset="0"/>
                          </a:rPr>
                          <m:t>,</m:t>
                        </m:r>
                        <m:sSub>
                          <m:sSubPr>
                            <m:ctrlPr>
                              <a:rPr lang="en-GB" sz="1800" i="1">
                                <a:latin typeface="Cambria Math" panose="02040503050406030204" pitchFamily="18" charset="0"/>
                              </a:rPr>
                            </m:ctrlPr>
                          </m:sSubPr>
                          <m:e>
                            <m:r>
                              <a:rPr lang="en-US" sz="1800" i="1">
                                <a:latin typeface="Cambria Math" panose="02040503050406030204" pitchFamily="18" charset="0"/>
                              </a:rPr>
                              <m:t>𝑑</m:t>
                            </m:r>
                          </m:e>
                          <m:sub>
                            <m:r>
                              <a:rPr lang="en-US" sz="1800" b="0" i="1" smtClean="0">
                                <a:latin typeface="Cambria Math" panose="02040503050406030204" pitchFamily="18" charset="0"/>
                              </a:rPr>
                              <m:t>4</m:t>
                            </m:r>
                          </m:sub>
                        </m:sSub>
                        <m:r>
                          <a:rPr lang="en-US" sz="1800" i="1">
                            <a:latin typeface="Cambria Math" panose="02040503050406030204" pitchFamily="18" charset="0"/>
                          </a:rPr>
                          <m:t>,</m:t>
                        </m:r>
                        <m:sSub>
                          <m:sSubPr>
                            <m:ctrlPr>
                              <a:rPr lang="en-GB" sz="1800" i="1">
                                <a:latin typeface="Cambria Math" panose="02040503050406030204" pitchFamily="18" charset="0"/>
                              </a:rPr>
                            </m:ctrlPr>
                          </m:sSubPr>
                          <m:e>
                            <m:r>
                              <a:rPr lang="en-US" sz="1800" i="1">
                                <a:latin typeface="Cambria Math" panose="02040503050406030204" pitchFamily="18" charset="0"/>
                              </a:rPr>
                              <m:t>𝑑</m:t>
                            </m:r>
                          </m:e>
                          <m:sub>
                            <m:r>
                              <a:rPr lang="en-US" sz="1800" b="0" i="1" smtClean="0">
                                <a:latin typeface="Cambria Math" panose="02040503050406030204" pitchFamily="18" charset="0"/>
                              </a:rPr>
                              <m:t>3</m:t>
                            </m:r>
                          </m:sub>
                        </m:sSub>
                      </m:e>
                    </m:d>
                  </m:oMath>
                </a14:m>
                <a:r>
                  <a:rPr lang="en-GB" sz="1800" dirty="0"/>
                  <a:t>, is given by:</a:t>
                </a:r>
              </a:p>
              <a:p>
                <a:pPr>
                  <a:spcBef>
                    <a:spcPts val="1200"/>
                  </a:spcBef>
                </a:pPr>
                <a:endParaRPr lang="en-US" sz="1800" b="0" dirty="0"/>
              </a:p>
              <a:p>
                <a:pPr>
                  <a:spcBef>
                    <a:spcPts val="1200"/>
                  </a:spcBef>
                </a:pPr>
                <a:endParaRPr lang="en-US" sz="1800" dirty="0"/>
              </a:p>
              <a:p>
                <a:pPr>
                  <a:spcBef>
                    <a:spcPts val="1200"/>
                  </a:spcBef>
                </a:pPr>
                <a:r>
                  <a:rPr lang="en-GB" sz="1800" dirty="0"/>
                  <a:t>where, </a:t>
                </a:r>
                <a14:m>
                  <m:oMath xmlns:m="http://schemas.openxmlformats.org/officeDocument/2006/math">
                    <m:r>
                      <a:rPr lang="en-GB" sz="1800" i="1" smtClean="0">
                        <a:latin typeface="Cambria Math" panose="02040503050406030204" pitchFamily="18" charset="0"/>
                        <a:ea typeface="Cambria Math" panose="02040503050406030204" pitchFamily="18" charset="0"/>
                      </a:rPr>
                      <m:t>𝜋</m:t>
                    </m:r>
                  </m:oMath>
                </a14:m>
                <a:r>
                  <a:rPr lang="en-GB" sz="1800" dirty="0"/>
                  <a:t> is a particular permutation and </a:t>
                </a:r>
                <a14:m>
                  <m:oMath xmlns:m="http://schemas.openxmlformats.org/officeDocument/2006/math">
                    <m:r>
                      <a:rPr lang="en-GB" sz="1800" i="1" smtClean="0">
                        <a:latin typeface="Cambria Math" panose="02040503050406030204" pitchFamily="18" charset="0"/>
                        <a:ea typeface="Cambria Math" panose="02040503050406030204" pitchFamily="18" charset="0"/>
                      </a:rPr>
                      <m:t>𝜙</m:t>
                    </m:r>
                  </m:oMath>
                </a14:m>
                <a:r>
                  <a:rPr lang="en-GB" sz="1800" dirty="0"/>
                  <a:t> is a transformation (e.g., linear, exponential, or sigmoid) over the score </a:t>
                </a:r>
                <a14:m>
                  <m:oMath xmlns:m="http://schemas.openxmlformats.org/officeDocument/2006/math">
                    <m:sSub>
                      <m:sSubPr>
                        <m:ctrlPr>
                          <a:rPr lang="en-GB" sz="180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b="0" i="1" smtClean="0">
                            <a:latin typeface="Cambria Math" panose="02040503050406030204" pitchFamily="18" charset="0"/>
                          </a:rPr>
                          <m:t>𝑖</m:t>
                        </m:r>
                      </m:sub>
                    </m:sSub>
                  </m:oMath>
                </a14:m>
                <a:r>
                  <a:rPr lang="en-GB" sz="1800" dirty="0"/>
                  <a:t> corresponding to item </a:t>
                </a:r>
                <a14:m>
                  <m:oMath xmlns:m="http://schemas.openxmlformats.org/officeDocument/2006/math">
                    <m:sSub>
                      <m:sSubPr>
                        <m:ctrlPr>
                          <a:rPr lang="en-GB" sz="1800" i="1">
                            <a:latin typeface="Cambria Math" panose="02040503050406030204" pitchFamily="18" charset="0"/>
                          </a:rPr>
                        </m:ctrlPr>
                      </m:sSubPr>
                      <m:e>
                        <m:r>
                          <a:rPr lang="en-US" sz="1800" b="0" i="1" smtClean="0">
                            <a:latin typeface="Cambria Math" panose="02040503050406030204" pitchFamily="18" charset="0"/>
                          </a:rPr>
                          <m:t>𝑑</m:t>
                        </m:r>
                      </m:e>
                      <m:sub>
                        <m:r>
                          <a:rPr lang="en-US" sz="1800" i="1">
                            <a:latin typeface="Cambria Math" panose="02040503050406030204" pitchFamily="18" charset="0"/>
                          </a:rPr>
                          <m:t>𝑖</m:t>
                        </m:r>
                      </m:sub>
                    </m:sSub>
                  </m:oMath>
                </a14:m>
                <a:endParaRPr lang="en-US" sz="1800" b="0" dirty="0"/>
              </a:p>
            </p:txBody>
          </p:sp>
        </mc:Choice>
        <mc:Fallback xmlns="">
          <p:sp>
            <p:nvSpPr>
              <p:cNvPr id="4" name="Text Placeholder 3">
                <a:extLst>
                  <a:ext uri="{FF2B5EF4-FFF2-40B4-BE49-F238E27FC236}">
                    <a16:creationId xmlns:a16="http://schemas.microsoft.com/office/drawing/2014/main" id="{557F44D5-668E-4E9F-A3D8-F7A1B42C1941}"/>
                  </a:ext>
                </a:extLst>
              </p:cNvPr>
              <p:cNvSpPr>
                <a:spLocks noGrp="1" noRot="1" noChangeAspect="1" noMove="1" noResize="1" noEditPoints="1" noAdjustHandles="1" noChangeArrowheads="1" noChangeShapeType="1" noTextEdit="1"/>
              </p:cNvSpPr>
              <p:nvPr>
                <p:ph type="body" sz="half" idx="2"/>
              </p:nvPr>
            </p:nvSpPr>
            <p:spPr>
              <a:xfrm>
                <a:off x="1146704" y="2611820"/>
                <a:ext cx="4686537" cy="3526221"/>
              </a:xfrm>
              <a:blipFill>
                <a:blip r:embed="rId2"/>
                <a:stretch>
                  <a:fillRect l="-1040" t="-1554" r="-910"/>
                </a:stretch>
              </a:blipFill>
            </p:spPr>
            <p:txBody>
              <a:bodyPr/>
              <a:lstStyle/>
              <a:p>
                <a:r>
                  <a:rPr lang="en-CA">
                    <a:noFill/>
                  </a:rPr>
                  <a:t> </a:t>
                </a:r>
              </a:p>
            </p:txBody>
          </p:sp>
        </mc:Fallback>
      </mc:AlternateContent>
      <p:sp>
        <p:nvSpPr>
          <p:cNvPr id="16" name="Rectangle 15">
            <a:extLst>
              <a:ext uri="{FF2B5EF4-FFF2-40B4-BE49-F238E27FC236}">
                <a16:creationId xmlns:a16="http://schemas.microsoft.com/office/drawing/2014/main" id="{ED4A810A-A735-4B47-B2BE-94C260E8336B}"/>
              </a:ext>
            </a:extLst>
          </p:cNvPr>
          <p:cNvSpPr/>
          <p:nvPr/>
        </p:nvSpPr>
        <p:spPr>
          <a:xfrm>
            <a:off x="482162" y="6173401"/>
            <a:ext cx="11227676" cy="646331"/>
          </a:xfrm>
          <a:prstGeom prst="rect">
            <a:avLst/>
          </a:prstGeom>
        </p:spPr>
        <p:txBody>
          <a:bodyPr wrap="square">
            <a:spAutoFit/>
          </a:bodyPr>
          <a:lstStyle/>
          <a:p>
            <a:pPr lvl="0" algn="ctr" defTabSz="914400">
              <a:defRPr/>
            </a:pPr>
            <a:r>
              <a:rPr lang="en-GB" sz="1200" dirty="0"/>
              <a:t>R Duncan </a:t>
            </a:r>
            <a:r>
              <a:rPr lang="en-GB" sz="1200" dirty="0" err="1"/>
              <a:t>Luce</a:t>
            </a:r>
            <a:r>
              <a:rPr lang="en-GB" sz="1200" dirty="0"/>
              <a:t>. </a:t>
            </a:r>
            <a:r>
              <a:rPr lang="en-GB" sz="1200" dirty="0">
                <a:hlinkClick r:id="rId3"/>
              </a:rPr>
              <a:t>Individual choice </a:t>
            </a:r>
            <a:r>
              <a:rPr lang="en-GB" sz="1200" dirty="0" err="1">
                <a:hlinkClick r:id="rId3"/>
              </a:rPr>
              <a:t>behavior</a:t>
            </a:r>
            <a:r>
              <a:rPr lang="en-GB" sz="1200" dirty="0"/>
              <a:t>. 1959.</a:t>
            </a:r>
          </a:p>
          <a:p>
            <a:pPr lvl="0" algn="ctr" defTabSz="914400">
              <a:defRPr/>
            </a:pPr>
            <a:r>
              <a:rPr lang="en-GB" sz="1200" dirty="0" err="1"/>
              <a:t>Zhe</a:t>
            </a:r>
            <a:r>
              <a:rPr lang="en-GB" sz="1200" dirty="0"/>
              <a:t> Cao, Tao Qin, Tie-Yan Liu, Ming-Feng Tsai, and Hang Li. </a:t>
            </a:r>
            <a:r>
              <a:rPr lang="en-GB" sz="1200" dirty="0">
                <a:hlinkClick r:id="rId4"/>
              </a:rPr>
              <a:t>Learning to rank: from pairwise approach to </a:t>
            </a:r>
            <a:r>
              <a:rPr lang="en-GB" sz="1200" dirty="0" err="1">
                <a:hlinkClick r:id="rId4"/>
              </a:rPr>
              <a:t>listwise</a:t>
            </a:r>
            <a:r>
              <a:rPr lang="en-GB" sz="1200" dirty="0">
                <a:hlinkClick r:id="rId4"/>
              </a:rPr>
              <a:t> approach</a:t>
            </a:r>
            <a:r>
              <a:rPr lang="en-GB" sz="1200" dirty="0"/>
              <a:t>. In ICML, 2007.</a:t>
            </a:r>
          </a:p>
          <a:p>
            <a:pPr lvl="0" algn="ctr" defTabSz="914400">
              <a:defRPr/>
            </a:pPr>
            <a:r>
              <a:rPr lang="en-GB" sz="1200" dirty="0"/>
              <a:t>Fen Xia, Tie-Yan Liu, </a:t>
            </a:r>
            <a:r>
              <a:rPr lang="en-GB" sz="1200" dirty="0" err="1"/>
              <a:t>Jue</a:t>
            </a:r>
            <a:r>
              <a:rPr lang="en-GB" sz="1200" dirty="0"/>
              <a:t> Wang, </a:t>
            </a:r>
            <a:r>
              <a:rPr lang="en-GB" sz="1200" dirty="0" err="1"/>
              <a:t>Wensheng</a:t>
            </a:r>
            <a:r>
              <a:rPr lang="en-GB" sz="1200" dirty="0"/>
              <a:t> Zhang, and Hang Li. </a:t>
            </a:r>
            <a:r>
              <a:rPr lang="en-GB" sz="1200" dirty="0">
                <a:hlinkClick r:id="rId5"/>
              </a:rPr>
              <a:t>Listwise approach to learning to rank: theory and algorithm</a:t>
            </a:r>
            <a:r>
              <a:rPr lang="en-GB" sz="1200" dirty="0"/>
              <a:t>. In ICML, 2008.</a:t>
            </a:r>
            <a:endParaRPr kumimoji="0" lang="en-GB" sz="1200" b="0" i="0" u="none" strike="noStrike" kern="0" cap="none" spc="0" normalizeH="0" baseline="0" noProof="0" dirty="0">
              <a:ln>
                <a:noFill/>
              </a:ln>
              <a:solidFill>
                <a:prstClr val="black"/>
              </a:solidFill>
              <a:effectLst/>
              <a:uLnTx/>
              <a:uFillTx/>
            </a:endParaRPr>
          </a:p>
        </p:txBody>
      </p:sp>
      <p:sp>
        <p:nvSpPr>
          <p:cNvPr id="13" name="Text Placeholder 3">
            <a:extLst>
              <a:ext uri="{FF2B5EF4-FFF2-40B4-BE49-F238E27FC236}">
                <a16:creationId xmlns:a16="http://schemas.microsoft.com/office/drawing/2014/main" id="{79BA1975-B3B8-4AFF-A0F6-8A405720D9C9}"/>
              </a:ext>
            </a:extLst>
          </p:cNvPr>
          <p:cNvSpPr txBox="1">
            <a:spLocks/>
          </p:cNvSpPr>
          <p:nvPr/>
        </p:nvSpPr>
        <p:spPr>
          <a:xfrm>
            <a:off x="7163875" y="1177160"/>
            <a:ext cx="4686537" cy="4960882"/>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120000"/>
              </a:lnSpc>
              <a:spcBef>
                <a:spcPts val="1000"/>
              </a:spcBef>
              <a:buSzPct val="125000"/>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9pPr>
          </a:lstStyle>
          <a:p>
            <a:pPr>
              <a:spcBef>
                <a:spcPts val="1200"/>
              </a:spcBef>
            </a:pPr>
            <a:r>
              <a:rPr lang="en-GB" sz="2000" dirty="0" err="1">
                <a:latin typeface="Segoe UI" panose="020B0502040204020203" pitchFamily="34" charset="0"/>
                <a:cs typeface="Segoe UI" panose="020B0502040204020203" pitchFamily="34" charset="0"/>
              </a:rPr>
              <a:t>ListNet</a:t>
            </a:r>
            <a:r>
              <a:rPr lang="en-GB" sz="2000" dirty="0">
                <a:latin typeface="Segoe UI" panose="020B0502040204020203" pitchFamily="34" charset="0"/>
                <a:cs typeface="Segoe UI" panose="020B0502040204020203" pitchFamily="34" charset="0"/>
              </a:rPr>
              <a:t> loss</a:t>
            </a:r>
          </a:p>
          <a:p>
            <a:pPr>
              <a:spcBef>
                <a:spcPts val="600"/>
              </a:spcBef>
            </a:pPr>
            <a:r>
              <a:rPr lang="en-GB" sz="1800" dirty="0"/>
              <a:t>Cao et al. [2007] propose to compute the probability distribution over all possible permutations based on model score and ground-truth labels. The loss is then given by the K-L divergence between these two distributions.</a:t>
            </a:r>
          </a:p>
          <a:p>
            <a:pPr>
              <a:spcBef>
                <a:spcPts val="600"/>
              </a:spcBef>
            </a:pPr>
            <a:r>
              <a:rPr lang="en-GB" sz="1800" dirty="0"/>
              <a:t>This is computationally very costly, computing permutations of only the top-K items makes it slightly less prohibitive.</a:t>
            </a:r>
          </a:p>
          <a:p>
            <a:pPr>
              <a:spcBef>
                <a:spcPts val="3000"/>
              </a:spcBef>
            </a:pPr>
            <a:r>
              <a:rPr lang="en-GB" sz="1800" dirty="0" err="1">
                <a:latin typeface="Segoe UI" panose="020B0502040204020203" pitchFamily="34" charset="0"/>
                <a:cs typeface="Segoe UI" panose="020B0502040204020203" pitchFamily="34" charset="0"/>
              </a:rPr>
              <a:t>ListMLE</a:t>
            </a:r>
            <a:r>
              <a:rPr lang="en-GB" sz="1800" dirty="0">
                <a:latin typeface="Segoe UI" panose="020B0502040204020203" pitchFamily="34" charset="0"/>
                <a:cs typeface="Segoe UI" panose="020B0502040204020203" pitchFamily="34" charset="0"/>
              </a:rPr>
              <a:t> loss</a:t>
            </a:r>
          </a:p>
          <a:p>
            <a:pPr>
              <a:spcBef>
                <a:spcPts val="600"/>
              </a:spcBef>
            </a:pPr>
            <a:r>
              <a:rPr lang="en-GB" sz="1800" dirty="0"/>
              <a:t>Xia et al. [2008] propose to compute the probability of the ideal permutation based on the ground truth. However, with categorical labels more than one permutation is possible.</a:t>
            </a:r>
            <a:endParaRPr lang="en-US" sz="1800" dirty="0"/>
          </a:p>
        </p:txBody>
      </p:sp>
      <p:pic>
        <p:nvPicPr>
          <p:cNvPr id="5" name="Picture 4">
            <a:extLst>
              <a:ext uri="{FF2B5EF4-FFF2-40B4-BE49-F238E27FC236}">
                <a16:creationId xmlns:a16="http://schemas.microsoft.com/office/drawing/2014/main" id="{99C12EA3-926E-40A0-8367-881E6F45B29F}"/>
              </a:ext>
            </a:extLst>
          </p:cNvPr>
          <p:cNvPicPr>
            <a:picLocks noChangeAspect="1"/>
          </p:cNvPicPr>
          <p:nvPr/>
        </p:nvPicPr>
        <p:blipFill>
          <a:blip r:embed="rId6"/>
          <a:stretch>
            <a:fillRect/>
          </a:stretch>
        </p:blipFill>
        <p:spPr>
          <a:xfrm>
            <a:off x="601001" y="3892341"/>
            <a:ext cx="5777942" cy="438622"/>
          </a:xfrm>
          <a:prstGeom prst="rect">
            <a:avLst/>
          </a:prstGeom>
        </p:spPr>
      </p:pic>
    </p:spTree>
    <p:extLst>
      <p:ext uri="{BB962C8B-B14F-4D97-AF65-F5344CB8AC3E}">
        <p14:creationId xmlns:p14="http://schemas.microsoft.com/office/powerpoint/2010/main" val="2731746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 up of a persons hand&#10;&#10;Description automatically generated">
            <a:extLst>
              <a:ext uri="{FF2B5EF4-FFF2-40B4-BE49-F238E27FC236}">
                <a16:creationId xmlns:a16="http://schemas.microsoft.com/office/drawing/2014/main" id="{49343FDC-C0EA-42AD-829A-185F78CA7B8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flipH="1">
            <a:off x="834084" y="1389487"/>
            <a:ext cx="5094648" cy="3820986"/>
          </a:xfrm>
          <a:prstGeom prst="rect">
            <a:avLst/>
          </a:prstGeom>
        </p:spPr>
      </p:pic>
      <p:pic>
        <p:nvPicPr>
          <p:cNvPr id="1026" name="Picture 2" descr="Text Retrieval Conference (TREC), to encourage research in information retrieval from large text collections">
            <a:extLst>
              <a:ext uri="{FF2B5EF4-FFF2-40B4-BE49-F238E27FC236}">
                <a16:creationId xmlns:a16="http://schemas.microsoft.com/office/drawing/2014/main" id="{AD7481B3-2D83-462A-81C9-6B87DDCBA96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83025"/>
          <a:stretch/>
        </p:blipFill>
        <p:spPr bwMode="auto">
          <a:xfrm>
            <a:off x="5523266" y="346058"/>
            <a:ext cx="5276850" cy="84076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Text Retrieval Conference (TREC), to encourage research in information retrieval from large text collections">
            <a:extLst>
              <a:ext uri="{FF2B5EF4-FFF2-40B4-BE49-F238E27FC236}">
                <a16:creationId xmlns:a16="http://schemas.microsoft.com/office/drawing/2014/main" id="{1C49EFD2-01AA-4E05-98D4-BCCF19714AC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4064" t="32284" r="24306" b="37547"/>
          <a:stretch/>
        </p:blipFill>
        <p:spPr bwMode="auto">
          <a:xfrm>
            <a:off x="7320776" y="1331789"/>
            <a:ext cx="2196790" cy="14942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C12EBDB-3F96-462C-8B04-08F631488B17}"/>
              </a:ext>
            </a:extLst>
          </p:cNvPr>
          <p:cNvPicPr>
            <a:picLocks noChangeAspect="1"/>
          </p:cNvPicPr>
          <p:nvPr/>
        </p:nvPicPr>
        <p:blipFill>
          <a:blip r:embed="rId5"/>
          <a:stretch>
            <a:fillRect/>
          </a:stretch>
        </p:blipFill>
        <p:spPr>
          <a:xfrm>
            <a:off x="5425521" y="2971018"/>
            <a:ext cx="5987299" cy="979740"/>
          </a:xfrm>
          <a:prstGeom prst="rect">
            <a:avLst/>
          </a:prstGeom>
        </p:spPr>
      </p:pic>
      <p:pic>
        <p:nvPicPr>
          <p:cNvPr id="8" name="Picture 7">
            <a:extLst>
              <a:ext uri="{FF2B5EF4-FFF2-40B4-BE49-F238E27FC236}">
                <a16:creationId xmlns:a16="http://schemas.microsoft.com/office/drawing/2014/main" id="{F35764A9-829D-4610-AACA-9B9552041E1B}"/>
              </a:ext>
            </a:extLst>
          </p:cNvPr>
          <p:cNvPicPr>
            <a:picLocks noChangeAspect="1"/>
          </p:cNvPicPr>
          <p:nvPr/>
        </p:nvPicPr>
        <p:blipFill>
          <a:blip r:embed="rId6"/>
          <a:stretch>
            <a:fillRect/>
          </a:stretch>
        </p:blipFill>
        <p:spPr>
          <a:xfrm>
            <a:off x="5427380" y="4148118"/>
            <a:ext cx="6237677" cy="1426066"/>
          </a:xfrm>
          <a:prstGeom prst="rect">
            <a:avLst/>
          </a:prstGeom>
        </p:spPr>
      </p:pic>
      <p:sp>
        <p:nvSpPr>
          <p:cNvPr id="10" name="Oval 9">
            <a:extLst>
              <a:ext uri="{FF2B5EF4-FFF2-40B4-BE49-F238E27FC236}">
                <a16:creationId xmlns:a16="http://schemas.microsoft.com/office/drawing/2014/main" id="{5D9A0515-1021-4836-8293-5EB7CA4A204F}"/>
              </a:ext>
            </a:extLst>
          </p:cNvPr>
          <p:cNvSpPr/>
          <p:nvPr/>
        </p:nvSpPr>
        <p:spPr>
          <a:xfrm>
            <a:off x="7990745" y="4457952"/>
            <a:ext cx="122663" cy="1226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Box 10">
            <a:extLst>
              <a:ext uri="{FF2B5EF4-FFF2-40B4-BE49-F238E27FC236}">
                <a16:creationId xmlns:a16="http://schemas.microsoft.com/office/drawing/2014/main" id="{49521001-7D15-4D81-A420-16D214D5F2BF}"/>
              </a:ext>
            </a:extLst>
          </p:cNvPr>
          <p:cNvSpPr txBox="1"/>
          <p:nvPr/>
        </p:nvSpPr>
        <p:spPr>
          <a:xfrm>
            <a:off x="0" y="5685388"/>
            <a:ext cx="12191999" cy="430887"/>
          </a:xfrm>
          <a:prstGeom prst="rect">
            <a:avLst/>
          </a:prstGeom>
          <a:solidFill>
            <a:schemeClr val="bg1">
              <a:lumMod val="85000"/>
            </a:schemeClr>
          </a:solidFill>
          <a:effectLst>
            <a:outerShdw blurRad="50800" dist="38100" dir="2700000" algn="tl" rotWithShape="0">
              <a:prstClr val="black">
                <a:alpha val="40000"/>
              </a:prstClr>
            </a:outerShdw>
          </a:effectLst>
        </p:spPr>
        <p:txBody>
          <a:bodyPr wrap="square" rtlCol="0">
            <a:spAutoFit/>
          </a:bodyPr>
          <a:lstStyle/>
          <a:p>
            <a:pPr algn="ctr"/>
            <a:r>
              <a:rPr lang="en-US" sz="2200" b="1" dirty="0"/>
              <a:t>We will host the 4</a:t>
            </a:r>
            <a:r>
              <a:rPr lang="en-US" sz="2200" b="1" baseline="30000" dirty="0"/>
              <a:t>th</a:t>
            </a:r>
            <a:r>
              <a:rPr lang="en-US" sz="2200" b="1" dirty="0"/>
              <a:t> edition of the Deep Learning track at TREC 2022; please consider participating!</a:t>
            </a:r>
            <a:endParaRPr lang="en-CA" sz="2200" b="1" dirty="0"/>
          </a:p>
        </p:txBody>
      </p:sp>
      <p:sp>
        <p:nvSpPr>
          <p:cNvPr id="12" name="TextBox 11">
            <a:extLst>
              <a:ext uri="{FF2B5EF4-FFF2-40B4-BE49-F238E27FC236}">
                <a16:creationId xmlns:a16="http://schemas.microsoft.com/office/drawing/2014/main" id="{04CB2CF2-6D60-013B-F89F-38631E04F1CB}"/>
              </a:ext>
            </a:extLst>
          </p:cNvPr>
          <p:cNvSpPr txBox="1"/>
          <p:nvPr/>
        </p:nvSpPr>
        <p:spPr>
          <a:xfrm>
            <a:off x="2853885" y="6327276"/>
            <a:ext cx="6149694" cy="369332"/>
          </a:xfrm>
          <a:prstGeom prst="rect">
            <a:avLst/>
          </a:prstGeom>
          <a:noFill/>
        </p:spPr>
        <p:txBody>
          <a:bodyPr wrap="square">
            <a:spAutoFit/>
          </a:bodyPr>
          <a:lstStyle/>
          <a:p>
            <a:pPr algn="ctr"/>
            <a:r>
              <a:rPr lang="en-US" dirty="0">
                <a:hlinkClick r:id="rId7"/>
              </a:rPr>
              <a:t>https://microsoft.github.io/msmarco/TREC-Deep-Learning</a:t>
            </a:r>
            <a:endParaRPr lang="en-US" dirty="0"/>
          </a:p>
        </p:txBody>
      </p:sp>
      <p:pic>
        <p:nvPicPr>
          <p:cNvPr id="4" name="Picture 2" descr="MSMARCO Logo">
            <a:extLst>
              <a:ext uri="{FF2B5EF4-FFF2-40B4-BE49-F238E27FC236}">
                <a16:creationId xmlns:a16="http://schemas.microsoft.com/office/drawing/2014/main" id="{DBB3D4FC-7A57-D830-4D71-5701143875A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4665" y="322139"/>
            <a:ext cx="663809" cy="70363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A10F56E-93F4-6628-DD65-1DC4AD5EA363}"/>
              </a:ext>
            </a:extLst>
          </p:cNvPr>
          <p:cNvSpPr txBox="1"/>
          <p:nvPr/>
        </p:nvSpPr>
        <p:spPr>
          <a:xfrm>
            <a:off x="1391884" y="397109"/>
            <a:ext cx="2060953" cy="369332"/>
          </a:xfrm>
          <a:prstGeom prst="rect">
            <a:avLst/>
          </a:prstGeom>
          <a:noFill/>
        </p:spPr>
        <p:txBody>
          <a:bodyPr wrap="square">
            <a:spAutoFit/>
          </a:bodyPr>
          <a:lstStyle/>
          <a:p>
            <a:r>
              <a:rPr lang="en-US" dirty="0">
                <a:hlinkClick r:id="rId9"/>
              </a:rPr>
              <a:t>http://msmarco.org</a:t>
            </a:r>
            <a:endParaRPr lang="en-US" dirty="0"/>
          </a:p>
        </p:txBody>
      </p:sp>
    </p:spTree>
    <p:extLst>
      <p:ext uri="{BB962C8B-B14F-4D97-AF65-F5344CB8AC3E}">
        <p14:creationId xmlns:p14="http://schemas.microsoft.com/office/powerpoint/2010/main" val="19003765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9B213-BAB2-949C-5BF7-62ACCD1D964F}"/>
              </a:ext>
            </a:extLst>
          </p:cNvPr>
          <p:cNvSpPr>
            <a:spLocks noGrp="1"/>
          </p:cNvSpPr>
          <p:nvPr>
            <p:ph type="title"/>
          </p:nvPr>
        </p:nvSpPr>
        <p:spPr>
          <a:xfrm>
            <a:off x="838200" y="365125"/>
            <a:ext cx="4472901" cy="1325563"/>
          </a:xfrm>
        </p:spPr>
        <p:txBody>
          <a:bodyPr/>
          <a:lstStyle/>
          <a:p>
            <a:r>
              <a:rPr lang="en-US" sz="4400" dirty="0"/>
              <a:t>AI &amp; Society</a:t>
            </a:r>
            <a:endParaRPr lang="en-US" dirty="0"/>
          </a:p>
        </p:txBody>
      </p:sp>
      <p:sp>
        <p:nvSpPr>
          <p:cNvPr id="3" name="Content Placeholder 2">
            <a:extLst>
              <a:ext uri="{FF2B5EF4-FFF2-40B4-BE49-F238E27FC236}">
                <a16:creationId xmlns:a16="http://schemas.microsoft.com/office/drawing/2014/main" id="{81FFA2D1-5184-AE55-F027-86D828310D7B}"/>
              </a:ext>
            </a:extLst>
          </p:cNvPr>
          <p:cNvSpPr>
            <a:spLocks noGrp="1"/>
          </p:cNvSpPr>
          <p:nvPr>
            <p:ph idx="1"/>
          </p:nvPr>
        </p:nvSpPr>
        <p:spPr>
          <a:xfrm>
            <a:off x="838200" y="1825625"/>
            <a:ext cx="7471943" cy="4351338"/>
          </a:xfrm>
        </p:spPr>
        <p:txBody>
          <a:bodyPr>
            <a:normAutofit/>
          </a:bodyPr>
          <a:lstStyle/>
          <a:p>
            <a:pPr marL="0" indent="0">
              <a:lnSpc>
                <a:spcPct val="100000"/>
              </a:lnSpc>
              <a:spcBef>
                <a:spcPts val="1800"/>
              </a:spcBef>
              <a:buNone/>
            </a:pPr>
            <a:r>
              <a:rPr lang="en-US" sz="1600" dirty="0"/>
              <a:t>Real-world AI systems are inherently sociotechnical in nature; they are deployed in context of existing social structures </a:t>
            </a:r>
            <a:r>
              <a:rPr lang="en-US" sz="1600" i="1" dirty="0"/>
              <a:t>and </a:t>
            </a:r>
            <a:r>
              <a:rPr lang="en-US" sz="1600" dirty="0"/>
              <a:t>codify existing (oppressive) power structures </a:t>
            </a:r>
          </a:p>
          <a:p>
            <a:pPr marL="0" indent="0">
              <a:lnSpc>
                <a:spcPct val="100000"/>
              </a:lnSpc>
              <a:spcBef>
                <a:spcPts val="1800"/>
              </a:spcBef>
              <a:buNone/>
            </a:pPr>
            <a:r>
              <a:rPr lang="en-US" sz="1600" dirty="0"/>
              <a:t>Machine learning models that learn from large-scale real-world datasets have been shown to replicate and amplify social harms, incl. misogyny, racism, casteism, antisemitism, Islamophobia, homophobia, transphobia, and ableism</a:t>
            </a:r>
          </a:p>
          <a:p>
            <a:pPr marL="0" indent="0">
              <a:lnSpc>
                <a:spcPct val="100000"/>
              </a:lnSpc>
              <a:spcBef>
                <a:spcPts val="1800"/>
              </a:spcBef>
              <a:buNone/>
            </a:pPr>
            <a:r>
              <a:rPr lang="en-US" sz="1600" dirty="0"/>
              <a:t>It is becoming increasingly critical for AI researchers/practitioners to not only develop the skills to solve computational and modeling challenges, but also to master the skills necessary to critically analyze the role of said technology in sociopolitical contexts</a:t>
            </a:r>
          </a:p>
        </p:txBody>
      </p:sp>
      <p:grpSp>
        <p:nvGrpSpPr>
          <p:cNvPr id="9" name="Group 8">
            <a:extLst>
              <a:ext uri="{FF2B5EF4-FFF2-40B4-BE49-F238E27FC236}">
                <a16:creationId xmlns:a16="http://schemas.microsoft.com/office/drawing/2014/main" id="{94BD22A0-1EC5-F792-DA46-7B8DD5D0576C}"/>
              </a:ext>
            </a:extLst>
          </p:cNvPr>
          <p:cNvGrpSpPr/>
          <p:nvPr/>
        </p:nvGrpSpPr>
        <p:grpSpPr>
          <a:xfrm>
            <a:off x="8442287" y="104863"/>
            <a:ext cx="3612208" cy="3282110"/>
            <a:chOff x="6874574" y="2778578"/>
            <a:chExt cx="4479226" cy="4069897"/>
          </a:xfrm>
        </p:grpSpPr>
        <p:pic>
          <p:nvPicPr>
            <p:cNvPr id="10" name="Picture 9">
              <a:extLst>
                <a:ext uri="{FF2B5EF4-FFF2-40B4-BE49-F238E27FC236}">
                  <a16:creationId xmlns:a16="http://schemas.microsoft.com/office/drawing/2014/main" id="{4E320DDA-6E03-EFAA-4E3C-49A6A6A4175B}"/>
                </a:ext>
              </a:extLst>
            </p:cNvPr>
            <p:cNvPicPr>
              <a:picLocks noChangeAspect="1"/>
            </p:cNvPicPr>
            <p:nvPr/>
          </p:nvPicPr>
          <p:blipFill>
            <a:blip r:embed="rId2"/>
            <a:stretch>
              <a:fillRect/>
            </a:stretch>
          </p:blipFill>
          <p:spPr>
            <a:xfrm>
              <a:off x="6874574" y="2778578"/>
              <a:ext cx="4479226" cy="4069897"/>
            </a:xfrm>
            <a:prstGeom prst="rect">
              <a:avLst/>
            </a:prstGeom>
          </p:spPr>
        </p:pic>
        <p:pic>
          <p:nvPicPr>
            <p:cNvPr id="11" name="Picture 2">
              <a:extLst>
                <a:ext uri="{FF2B5EF4-FFF2-40B4-BE49-F238E27FC236}">
                  <a16:creationId xmlns:a16="http://schemas.microsoft.com/office/drawing/2014/main" id="{D4F00839-8FC4-CC84-71DD-4F1C9519FA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196" t="1" r="547" b="85308"/>
            <a:stretch/>
          </p:blipFill>
          <p:spPr bwMode="auto">
            <a:xfrm>
              <a:off x="9134525" y="2778578"/>
              <a:ext cx="2217688" cy="372075"/>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12">
            <a:extLst>
              <a:ext uri="{FF2B5EF4-FFF2-40B4-BE49-F238E27FC236}">
                <a16:creationId xmlns:a16="http://schemas.microsoft.com/office/drawing/2014/main" id="{6FE9FD95-BD84-A084-89C1-8873E9296D04}"/>
              </a:ext>
            </a:extLst>
          </p:cNvPr>
          <p:cNvPicPr>
            <a:picLocks noChangeAspect="1"/>
          </p:cNvPicPr>
          <p:nvPr/>
        </p:nvPicPr>
        <p:blipFill>
          <a:blip r:embed="rId4"/>
          <a:stretch>
            <a:fillRect/>
          </a:stretch>
        </p:blipFill>
        <p:spPr>
          <a:xfrm>
            <a:off x="8802876" y="3613774"/>
            <a:ext cx="3251619" cy="3139363"/>
          </a:xfrm>
          <a:prstGeom prst="rect">
            <a:avLst/>
          </a:prstGeom>
        </p:spPr>
      </p:pic>
      <p:pic>
        <p:nvPicPr>
          <p:cNvPr id="15" name="Picture 14">
            <a:extLst>
              <a:ext uri="{FF2B5EF4-FFF2-40B4-BE49-F238E27FC236}">
                <a16:creationId xmlns:a16="http://schemas.microsoft.com/office/drawing/2014/main" id="{2E305CE7-0F73-2512-16B4-7D4007E29A23}"/>
              </a:ext>
            </a:extLst>
          </p:cNvPr>
          <p:cNvPicPr>
            <a:picLocks noChangeAspect="1"/>
          </p:cNvPicPr>
          <p:nvPr/>
        </p:nvPicPr>
        <p:blipFill>
          <a:blip r:embed="rId5"/>
          <a:stretch>
            <a:fillRect/>
          </a:stretch>
        </p:blipFill>
        <p:spPr>
          <a:xfrm>
            <a:off x="4546515" y="104863"/>
            <a:ext cx="3612208" cy="1448460"/>
          </a:xfrm>
          <a:prstGeom prst="rect">
            <a:avLst/>
          </a:prstGeom>
          <a:ln>
            <a:solidFill>
              <a:schemeClr val="tx1">
                <a:lumMod val="65000"/>
                <a:lumOff val="35000"/>
              </a:schemeClr>
            </a:solidFill>
          </a:ln>
        </p:spPr>
      </p:pic>
      <p:pic>
        <p:nvPicPr>
          <p:cNvPr id="17" name="Picture 2">
            <a:extLst>
              <a:ext uri="{FF2B5EF4-FFF2-40B4-BE49-F238E27FC236}">
                <a16:creationId xmlns:a16="http://schemas.microsoft.com/office/drawing/2014/main" id="{C2DE8D26-95FF-FDC2-21EE-CF42D613A9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7655" y="4772452"/>
            <a:ext cx="6017720" cy="167681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74395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648537-2B50-4D18-A61E-AED71252A157}"/>
              </a:ext>
            </a:extLst>
          </p:cNvPr>
          <p:cNvSpPr>
            <a:spLocks noGrp="1"/>
          </p:cNvSpPr>
          <p:nvPr>
            <p:ph type="title"/>
          </p:nvPr>
        </p:nvSpPr>
        <p:spPr>
          <a:xfrm>
            <a:off x="1141411" y="4703522"/>
            <a:ext cx="9906000" cy="1008345"/>
          </a:xfrm>
        </p:spPr>
        <p:txBody>
          <a:bodyPr>
            <a:normAutofit/>
          </a:bodyPr>
          <a:lstStyle/>
          <a:p>
            <a:r>
              <a:rPr lang="en-US" sz="4400" dirty="0"/>
              <a:t>Questions?</a:t>
            </a:r>
            <a:endParaRPr lang="en-GB" sz="4400" dirty="0"/>
          </a:p>
        </p:txBody>
      </p:sp>
      <p:pic>
        <p:nvPicPr>
          <p:cNvPr id="2052" name="Picture 4" descr="Image result for questions xkcd">
            <a:extLst>
              <a:ext uri="{FF2B5EF4-FFF2-40B4-BE49-F238E27FC236}">
                <a16:creationId xmlns:a16="http://schemas.microsoft.com/office/drawing/2014/main" id="{4CB5217A-1DDA-4DBD-97A1-BC0D030E05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0" y="1438926"/>
            <a:ext cx="2857500" cy="28575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7EAC1D2C-7F6E-4837-A93F-5058C6EEE0A9}"/>
              </a:ext>
            </a:extLst>
          </p:cNvPr>
          <p:cNvGrpSpPr/>
          <p:nvPr/>
        </p:nvGrpSpPr>
        <p:grpSpPr>
          <a:xfrm>
            <a:off x="4502600" y="5943393"/>
            <a:ext cx="8461032" cy="847967"/>
            <a:chOff x="1865484" y="2683779"/>
            <a:chExt cx="8461032" cy="847967"/>
          </a:xfrm>
        </p:grpSpPr>
        <p:pic>
          <p:nvPicPr>
            <p:cNvPr id="6" name="Picture 5" descr="File:&lt;strong&gt;Twitter&lt;/strong&gt; bird logo 2012.svg - Wikipedia, the free encyclopedia">
              <a:extLst>
                <a:ext uri="{FF2B5EF4-FFF2-40B4-BE49-F238E27FC236}">
                  <a16:creationId xmlns:a16="http://schemas.microsoft.com/office/drawing/2014/main" id="{FB952399-8051-46E3-83B7-719008FA33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1627" y="2947078"/>
              <a:ext cx="395311" cy="321366"/>
            </a:xfrm>
            <a:prstGeom prst="rect">
              <a:avLst/>
            </a:prstGeom>
          </p:spPr>
        </p:pic>
        <p:pic>
          <p:nvPicPr>
            <p:cNvPr id="7" name="Picture 6" descr="File:&lt;strong&gt;Microsoft&lt;/strong&gt; &lt;strong&gt;Outlook&lt;/strong&gt; 2013 logo.svg - Wikipedia, the free ...">
              <a:extLst>
                <a:ext uri="{FF2B5EF4-FFF2-40B4-BE49-F238E27FC236}">
                  <a16:creationId xmlns:a16="http://schemas.microsoft.com/office/drawing/2014/main" id="{9165430A-360F-4606-A9E7-FFFD1E6E26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0594" y="2923478"/>
              <a:ext cx="375406" cy="368567"/>
            </a:xfrm>
            <a:prstGeom prst="rect">
              <a:avLst/>
            </a:prstGeom>
          </p:spPr>
        </p:pic>
        <p:sp>
          <p:nvSpPr>
            <p:cNvPr id="8" name="Text Placeholder 7">
              <a:extLst>
                <a:ext uri="{FF2B5EF4-FFF2-40B4-BE49-F238E27FC236}">
                  <a16:creationId xmlns:a16="http://schemas.microsoft.com/office/drawing/2014/main" id="{C685D87B-525D-48D8-94D7-B4A77BF6CCCC}"/>
                </a:ext>
              </a:extLst>
            </p:cNvPr>
            <p:cNvSpPr txBox="1">
              <a:spLocks/>
            </p:cNvSpPr>
            <p:nvPr/>
          </p:nvSpPr>
          <p:spPr>
            <a:xfrm>
              <a:off x="1865484" y="2683779"/>
              <a:ext cx="8461032" cy="847967"/>
            </a:xfrm>
            <a:prstGeom prst="rect">
              <a:avLst/>
            </a:prstGeom>
          </p:spPr>
          <p:txBody>
            <a:bodyPr vert="horz" lIns="91440" tIns="45720" rIns="91440" bIns="45720" rtlCol="0" anchor="ctr">
              <a:no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9pPr>
            </a:lstStyle>
            <a:p>
              <a:pPr algn="ctr">
                <a:spcBef>
                  <a:spcPts val="0"/>
                </a:spcBef>
              </a:pPr>
              <a:r>
                <a:rPr lang="en-US" sz="2400" dirty="0"/>
                <a:t>@</a:t>
              </a:r>
              <a:r>
                <a:rPr lang="en-US" sz="2400" dirty="0" err="1"/>
                <a:t>UnderdogGeek</a:t>
              </a:r>
              <a:r>
                <a:rPr lang="en-US" sz="2400" dirty="0"/>
                <a:t>             bmitra@microsoft.com</a:t>
              </a:r>
            </a:p>
          </p:txBody>
        </p:sp>
      </p:grpSp>
    </p:spTree>
    <p:extLst>
      <p:ext uri="{BB962C8B-B14F-4D97-AF65-F5344CB8AC3E}">
        <p14:creationId xmlns:p14="http://schemas.microsoft.com/office/powerpoint/2010/main" val="1914118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048659-0C62-4F51-AB31-2CA82BD7D3D5}"/>
              </a:ext>
            </a:extLst>
          </p:cNvPr>
          <p:cNvSpPr>
            <a:spLocks noGrp="1"/>
          </p:cNvSpPr>
          <p:nvPr>
            <p:ph type="title"/>
          </p:nvPr>
        </p:nvSpPr>
        <p:spPr>
          <a:xfrm>
            <a:off x="567212" y="609601"/>
            <a:ext cx="4339439" cy="1737275"/>
          </a:xfrm>
        </p:spPr>
        <p:txBody>
          <a:bodyPr>
            <a:normAutofit/>
          </a:bodyPr>
          <a:lstStyle/>
          <a:p>
            <a:r>
              <a:rPr lang="en-US" sz="3600" dirty="0"/>
              <a:t>Vectors, matrices, and tensors</a:t>
            </a:r>
            <a:endParaRPr lang="en-CA" sz="3600" dirty="0"/>
          </a:p>
        </p:txBody>
      </p:sp>
      <p:pic>
        <p:nvPicPr>
          <p:cNvPr id="1026" name="Picture 2" descr="Scalars, Vectors, Matrices and Tensors">
            <a:extLst>
              <a:ext uri="{FF2B5EF4-FFF2-40B4-BE49-F238E27FC236}">
                <a16:creationId xmlns:a16="http://schemas.microsoft.com/office/drawing/2014/main" id="{F7886ED0-C67F-4327-B383-701E7E41BDB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684856" y="952206"/>
            <a:ext cx="5791902" cy="205349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5BF6CD0-E743-4304-A078-B5C73ABC8CA5}"/>
              </a:ext>
            </a:extLst>
          </p:cNvPr>
          <p:cNvSpPr txBox="1"/>
          <p:nvPr/>
        </p:nvSpPr>
        <p:spPr>
          <a:xfrm>
            <a:off x="2249243" y="6396335"/>
            <a:ext cx="7693516" cy="461665"/>
          </a:xfrm>
          <a:prstGeom prst="rect">
            <a:avLst/>
          </a:prstGeom>
          <a:noFill/>
        </p:spPr>
        <p:txBody>
          <a:bodyPr wrap="none" rtlCol="0">
            <a:spAutoFit/>
          </a:bodyPr>
          <a:lstStyle/>
          <a:p>
            <a:pPr lvl="0" algn="ctr" defTabSz="914400">
              <a:defRPr/>
            </a:pPr>
            <a:r>
              <a:rPr lang="en-CA" sz="1200" dirty="0"/>
              <a:t>Image source: </a:t>
            </a:r>
            <a:r>
              <a:rPr lang="en-CA" sz="1200" dirty="0">
                <a:hlinkClick r:id="rId3"/>
              </a:rPr>
              <a:t>https://dev.to/mmithrakumar/scalars-vectors-matrices-and-tensors-with-tensorflow-2-0-1f66</a:t>
            </a:r>
            <a:endParaRPr lang="en-CA" sz="1200" dirty="0"/>
          </a:p>
          <a:p>
            <a:pPr lvl="0" algn="ctr" defTabSz="914400">
              <a:defRPr/>
            </a:pPr>
            <a:r>
              <a:rPr lang="en-CA" sz="1200" dirty="0"/>
              <a:t>Image source: </a:t>
            </a:r>
            <a:r>
              <a:rPr lang="en-CA" sz="1200" dirty="0">
                <a:hlinkClick r:id="rId4"/>
              </a:rPr>
              <a:t>https://hadrienj.github.io/posts/Deep-Learning-Book-Series-2.1-Scalars-Vectors-Matrices-and-Tensors/</a:t>
            </a:r>
            <a:endParaRPr lang="en-CA" sz="1200" dirty="0"/>
          </a:p>
        </p:txBody>
      </p:sp>
      <p:grpSp>
        <p:nvGrpSpPr>
          <p:cNvPr id="23" name="Group 22">
            <a:extLst>
              <a:ext uri="{FF2B5EF4-FFF2-40B4-BE49-F238E27FC236}">
                <a16:creationId xmlns:a16="http://schemas.microsoft.com/office/drawing/2014/main" id="{8F549F1D-E76A-4A4B-BD0A-E1F7F00454F6}"/>
              </a:ext>
            </a:extLst>
          </p:cNvPr>
          <p:cNvGrpSpPr/>
          <p:nvPr/>
        </p:nvGrpSpPr>
        <p:grpSpPr>
          <a:xfrm>
            <a:off x="464223" y="2710658"/>
            <a:ext cx="2743200" cy="1960323"/>
            <a:chOff x="464223" y="2710658"/>
            <a:chExt cx="2743200" cy="1960323"/>
          </a:xfrm>
        </p:grpSpPr>
        <p:pic>
          <p:nvPicPr>
            <p:cNvPr id="1028" name="Picture 4" descr="Transposition of a square matrix">
              <a:extLst>
                <a:ext uri="{FF2B5EF4-FFF2-40B4-BE49-F238E27FC236}">
                  <a16:creationId xmlns:a16="http://schemas.microsoft.com/office/drawing/2014/main" id="{C6D431C0-DAB1-4325-A2B7-4B4C8B467D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296" y="2710658"/>
              <a:ext cx="2269053" cy="150918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8CCC234-57AA-4D31-9113-1E9594D66CAA}"/>
                </a:ext>
              </a:extLst>
            </p:cNvPr>
            <p:cNvSpPr txBox="1"/>
            <p:nvPr/>
          </p:nvSpPr>
          <p:spPr>
            <a:xfrm>
              <a:off x="464223" y="4214292"/>
              <a:ext cx="2743200" cy="369332"/>
            </a:xfrm>
            <a:prstGeom prst="rect">
              <a:avLst/>
            </a:prstGeom>
            <a:noFill/>
          </p:spPr>
          <p:txBody>
            <a:bodyPr wrap="square" rtlCol="0">
              <a:spAutoFit/>
            </a:bodyPr>
            <a:lstStyle/>
            <a:p>
              <a:pPr algn="ctr"/>
              <a:r>
                <a:rPr lang="en-US" dirty="0"/>
                <a:t>matrix transpose</a:t>
              </a:r>
              <a:endParaRPr lang="en-CA" dirty="0"/>
            </a:p>
          </p:txBody>
        </p:sp>
        <p:sp>
          <p:nvSpPr>
            <p:cNvPr id="21" name="Rectangle 20">
              <a:extLst>
                <a:ext uri="{FF2B5EF4-FFF2-40B4-BE49-F238E27FC236}">
                  <a16:creationId xmlns:a16="http://schemas.microsoft.com/office/drawing/2014/main" id="{7D0E064B-55F3-4FC1-A9E8-A167E6A1BB46}"/>
                </a:ext>
              </a:extLst>
            </p:cNvPr>
            <p:cNvSpPr/>
            <p:nvPr/>
          </p:nvSpPr>
          <p:spPr>
            <a:xfrm>
              <a:off x="636309" y="2804474"/>
              <a:ext cx="2479250" cy="1866507"/>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0" name="Group 29">
            <a:extLst>
              <a:ext uri="{FF2B5EF4-FFF2-40B4-BE49-F238E27FC236}">
                <a16:creationId xmlns:a16="http://schemas.microsoft.com/office/drawing/2014/main" id="{6DCCC909-707D-4083-9EE3-205A6F946E3F}"/>
              </a:ext>
            </a:extLst>
          </p:cNvPr>
          <p:cNvGrpSpPr/>
          <p:nvPr/>
        </p:nvGrpSpPr>
        <p:grpSpPr>
          <a:xfrm>
            <a:off x="3893764" y="2699219"/>
            <a:ext cx="3371961" cy="1971761"/>
            <a:chOff x="3893764" y="2699219"/>
            <a:chExt cx="3371961" cy="1971761"/>
          </a:xfrm>
        </p:grpSpPr>
        <p:pic>
          <p:nvPicPr>
            <p:cNvPr id="1030" name="Picture 6" descr="Addition of two matrices">
              <a:extLst>
                <a:ext uri="{FF2B5EF4-FFF2-40B4-BE49-F238E27FC236}">
                  <a16:creationId xmlns:a16="http://schemas.microsoft.com/office/drawing/2014/main" id="{9BDE064B-483B-40A6-9205-06F2E8A9808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78694"/>
            <a:stretch/>
          </p:blipFill>
          <p:spPr bwMode="auto">
            <a:xfrm>
              <a:off x="3991951" y="2699219"/>
              <a:ext cx="3175589" cy="132615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78D2D02-76B0-408E-A7CE-60FCDA10B341}"/>
                </a:ext>
              </a:extLst>
            </p:cNvPr>
            <p:cNvSpPr txBox="1"/>
            <p:nvPr/>
          </p:nvSpPr>
          <p:spPr>
            <a:xfrm>
              <a:off x="4208146" y="4211115"/>
              <a:ext cx="2743200" cy="369332"/>
            </a:xfrm>
            <a:prstGeom prst="rect">
              <a:avLst/>
            </a:prstGeom>
            <a:noFill/>
          </p:spPr>
          <p:txBody>
            <a:bodyPr wrap="square" rtlCol="0">
              <a:spAutoFit/>
            </a:bodyPr>
            <a:lstStyle/>
            <a:p>
              <a:pPr algn="ctr"/>
              <a:r>
                <a:rPr lang="en-US" dirty="0"/>
                <a:t>matrix addition</a:t>
              </a:r>
              <a:endParaRPr lang="en-CA" dirty="0"/>
            </a:p>
          </p:txBody>
        </p:sp>
        <p:sp>
          <p:nvSpPr>
            <p:cNvPr id="33" name="Rectangle 32">
              <a:extLst>
                <a:ext uri="{FF2B5EF4-FFF2-40B4-BE49-F238E27FC236}">
                  <a16:creationId xmlns:a16="http://schemas.microsoft.com/office/drawing/2014/main" id="{61ECD542-04B1-4D47-862A-77BCEA6E61DA}"/>
                </a:ext>
              </a:extLst>
            </p:cNvPr>
            <p:cNvSpPr/>
            <p:nvPr/>
          </p:nvSpPr>
          <p:spPr>
            <a:xfrm>
              <a:off x="3893764" y="2804473"/>
              <a:ext cx="3371961" cy="1866507"/>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1" name="Group 30">
            <a:extLst>
              <a:ext uri="{FF2B5EF4-FFF2-40B4-BE49-F238E27FC236}">
                <a16:creationId xmlns:a16="http://schemas.microsoft.com/office/drawing/2014/main" id="{54B1D138-CD74-4B2D-AD05-F03D81337F54}"/>
              </a:ext>
            </a:extLst>
          </p:cNvPr>
          <p:cNvGrpSpPr/>
          <p:nvPr/>
        </p:nvGrpSpPr>
        <p:grpSpPr>
          <a:xfrm>
            <a:off x="1602557" y="4913911"/>
            <a:ext cx="3978111" cy="1166887"/>
            <a:chOff x="1602557" y="4913911"/>
            <a:chExt cx="3978111" cy="1166887"/>
          </a:xfrm>
        </p:grpSpPr>
        <p:pic>
          <p:nvPicPr>
            <p:cNvPr id="8" name="Picture 7">
              <a:extLst>
                <a:ext uri="{FF2B5EF4-FFF2-40B4-BE49-F238E27FC236}">
                  <a16:creationId xmlns:a16="http://schemas.microsoft.com/office/drawing/2014/main" id="{5E7C02FA-A385-48DE-B622-B17EA2892FCB}"/>
                </a:ext>
              </a:extLst>
            </p:cNvPr>
            <p:cNvPicPr>
              <a:picLocks noChangeAspect="1"/>
            </p:cNvPicPr>
            <p:nvPr/>
          </p:nvPicPr>
          <p:blipFill>
            <a:blip r:embed="rId7"/>
            <a:stretch>
              <a:fillRect/>
            </a:stretch>
          </p:blipFill>
          <p:spPr>
            <a:xfrm>
              <a:off x="1696563" y="4955101"/>
              <a:ext cx="3829889" cy="712225"/>
            </a:xfrm>
            <a:prstGeom prst="rect">
              <a:avLst/>
            </a:prstGeom>
          </p:spPr>
        </p:pic>
        <p:sp>
          <p:nvSpPr>
            <p:cNvPr id="9" name="TextBox 8">
              <a:extLst>
                <a:ext uri="{FF2B5EF4-FFF2-40B4-BE49-F238E27FC236}">
                  <a16:creationId xmlns:a16="http://schemas.microsoft.com/office/drawing/2014/main" id="{80C662B5-FC15-4BF0-BE73-002E1F318097}"/>
                </a:ext>
              </a:extLst>
            </p:cNvPr>
            <p:cNvSpPr txBox="1"/>
            <p:nvPr/>
          </p:nvSpPr>
          <p:spPr>
            <a:xfrm>
              <a:off x="2239907" y="5667326"/>
              <a:ext cx="2743200" cy="369332"/>
            </a:xfrm>
            <a:prstGeom prst="rect">
              <a:avLst/>
            </a:prstGeom>
            <a:noFill/>
          </p:spPr>
          <p:txBody>
            <a:bodyPr wrap="square" rtlCol="0">
              <a:spAutoFit/>
            </a:bodyPr>
            <a:lstStyle/>
            <a:p>
              <a:pPr algn="ctr"/>
              <a:r>
                <a:rPr lang="en-US" dirty="0"/>
                <a:t>dot product</a:t>
              </a:r>
              <a:endParaRPr lang="en-CA" dirty="0"/>
            </a:p>
          </p:txBody>
        </p:sp>
        <p:sp>
          <p:nvSpPr>
            <p:cNvPr id="35" name="Rectangle 34">
              <a:extLst>
                <a:ext uri="{FF2B5EF4-FFF2-40B4-BE49-F238E27FC236}">
                  <a16:creationId xmlns:a16="http://schemas.microsoft.com/office/drawing/2014/main" id="{B7C09AAE-086F-4CBE-8E40-7C6A11E6921F}"/>
                </a:ext>
              </a:extLst>
            </p:cNvPr>
            <p:cNvSpPr/>
            <p:nvPr/>
          </p:nvSpPr>
          <p:spPr>
            <a:xfrm>
              <a:off x="1602557" y="4913911"/>
              <a:ext cx="3978111" cy="1166887"/>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2" name="Group 31">
            <a:extLst>
              <a:ext uri="{FF2B5EF4-FFF2-40B4-BE49-F238E27FC236}">
                <a16:creationId xmlns:a16="http://schemas.microsoft.com/office/drawing/2014/main" id="{626277D8-B73B-4904-BE2B-CB513DFC03C6}"/>
              </a:ext>
            </a:extLst>
          </p:cNvPr>
          <p:cNvGrpSpPr/>
          <p:nvPr/>
        </p:nvGrpSpPr>
        <p:grpSpPr>
          <a:xfrm>
            <a:off x="7580107" y="3229657"/>
            <a:ext cx="4331406" cy="2851141"/>
            <a:chOff x="7579361" y="3229657"/>
            <a:chExt cx="4331406" cy="2851141"/>
          </a:xfrm>
        </p:grpSpPr>
        <p:pic>
          <p:nvPicPr>
            <p:cNvPr id="7" name="Picture 6">
              <a:extLst>
                <a:ext uri="{FF2B5EF4-FFF2-40B4-BE49-F238E27FC236}">
                  <a16:creationId xmlns:a16="http://schemas.microsoft.com/office/drawing/2014/main" id="{1911C9EA-519C-4843-9740-D0D1B65B0759}"/>
                </a:ext>
              </a:extLst>
            </p:cNvPr>
            <p:cNvPicPr>
              <a:picLocks noChangeAspect="1"/>
            </p:cNvPicPr>
            <p:nvPr/>
          </p:nvPicPr>
          <p:blipFill>
            <a:blip r:embed="rId8"/>
            <a:stretch>
              <a:fillRect/>
            </a:stretch>
          </p:blipFill>
          <p:spPr>
            <a:xfrm>
              <a:off x="7677546" y="3382847"/>
              <a:ext cx="4146608" cy="2279652"/>
            </a:xfrm>
            <a:prstGeom prst="rect">
              <a:avLst/>
            </a:prstGeom>
          </p:spPr>
        </p:pic>
        <p:sp>
          <p:nvSpPr>
            <p:cNvPr id="13" name="TextBox 12">
              <a:extLst>
                <a:ext uri="{FF2B5EF4-FFF2-40B4-BE49-F238E27FC236}">
                  <a16:creationId xmlns:a16="http://schemas.microsoft.com/office/drawing/2014/main" id="{ACCBC9CD-7BC1-46FE-827E-5DA2162E0FFC}"/>
                </a:ext>
              </a:extLst>
            </p:cNvPr>
            <p:cNvSpPr txBox="1"/>
            <p:nvPr/>
          </p:nvSpPr>
          <p:spPr>
            <a:xfrm>
              <a:off x="8379250" y="5662499"/>
              <a:ext cx="2743200" cy="369332"/>
            </a:xfrm>
            <a:prstGeom prst="rect">
              <a:avLst/>
            </a:prstGeom>
            <a:noFill/>
          </p:spPr>
          <p:txBody>
            <a:bodyPr wrap="square" rtlCol="0">
              <a:spAutoFit/>
            </a:bodyPr>
            <a:lstStyle/>
            <a:p>
              <a:pPr algn="ctr"/>
              <a:r>
                <a:rPr lang="en-US" dirty="0"/>
                <a:t>matrix multiplication</a:t>
              </a:r>
              <a:endParaRPr lang="en-CA" dirty="0"/>
            </a:p>
          </p:txBody>
        </p:sp>
        <p:sp>
          <p:nvSpPr>
            <p:cNvPr id="37" name="Rectangle 36">
              <a:extLst>
                <a:ext uri="{FF2B5EF4-FFF2-40B4-BE49-F238E27FC236}">
                  <a16:creationId xmlns:a16="http://schemas.microsoft.com/office/drawing/2014/main" id="{6DF817BF-6055-4349-B515-805BBF250AD7}"/>
                </a:ext>
              </a:extLst>
            </p:cNvPr>
            <p:cNvSpPr/>
            <p:nvPr/>
          </p:nvSpPr>
          <p:spPr>
            <a:xfrm>
              <a:off x="7579361" y="3229657"/>
              <a:ext cx="4331406" cy="2851141"/>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930224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1FAF0ED-F866-415E-919A-EC0BD1F5FF04}"/>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20"/>
                    </a14:imgEffect>
                  </a14:imgLayer>
                </a14:imgProps>
              </a:ext>
            </a:extLst>
          </a:blip>
          <a:stretch>
            <a:fillRect/>
          </a:stretch>
        </p:blipFill>
        <p:spPr>
          <a:xfrm>
            <a:off x="0" y="811638"/>
            <a:ext cx="12192000" cy="6046362"/>
          </a:xfrm>
          <a:prstGeom prst="rect">
            <a:avLst/>
          </a:prstGeom>
        </p:spPr>
      </p:pic>
      <p:pic>
        <p:nvPicPr>
          <p:cNvPr id="2050" name="Picture 2" descr="a scalar, a vector, a matrix, and a tensor">
            <a:extLst>
              <a:ext uri="{FF2B5EF4-FFF2-40B4-BE49-F238E27FC236}">
                <a16:creationId xmlns:a16="http://schemas.microsoft.com/office/drawing/2014/main" id="{E7A63C4D-2836-4C9B-8471-F12EC1A201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2613" y="2228850"/>
            <a:ext cx="8486775" cy="24003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405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C44DD-9ED4-4013-B351-5CC5E88577CE}"/>
              </a:ext>
            </a:extLst>
          </p:cNvPr>
          <p:cNvSpPr>
            <a:spLocks noGrp="1"/>
          </p:cNvSpPr>
          <p:nvPr>
            <p:ph type="title"/>
          </p:nvPr>
        </p:nvSpPr>
        <p:spPr>
          <a:xfrm>
            <a:off x="1141413" y="759917"/>
            <a:ext cx="9905998" cy="1478570"/>
          </a:xfrm>
        </p:spPr>
        <p:txBody>
          <a:bodyPr>
            <a:normAutofit/>
          </a:bodyPr>
          <a:lstStyle/>
          <a:p>
            <a:r>
              <a:rPr lang="en-US" sz="4000" dirty="0"/>
              <a:t>Supervised learning</a:t>
            </a:r>
            <a:endParaRPr lang="en-CA" sz="4000" dirty="0"/>
          </a:p>
        </p:txBody>
      </p:sp>
      <p:pic>
        <p:nvPicPr>
          <p:cNvPr id="3074" name="Picture 2">
            <a:extLst>
              <a:ext uri="{FF2B5EF4-FFF2-40B4-BE49-F238E27FC236}">
                <a16:creationId xmlns:a16="http://schemas.microsoft.com/office/drawing/2014/main" id="{C2AA11F6-52A2-47C4-A125-097FC52E0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7975" y="2320674"/>
            <a:ext cx="9052874" cy="31743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0833193-3C05-4110-BA9F-31B5F01C28F0}"/>
              </a:ext>
            </a:extLst>
          </p:cNvPr>
          <p:cNvSpPr txBox="1"/>
          <p:nvPr/>
        </p:nvSpPr>
        <p:spPr>
          <a:xfrm>
            <a:off x="420024" y="6556587"/>
            <a:ext cx="11351954" cy="276999"/>
          </a:xfrm>
          <a:prstGeom prst="rect">
            <a:avLst/>
          </a:prstGeom>
          <a:noFill/>
        </p:spPr>
        <p:txBody>
          <a:bodyPr wrap="none" rtlCol="0">
            <a:spAutoFit/>
          </a:bodyPr>
          <a:lstStyle/>
          <a:p>
            <a:pPr lvl="0" algn="ctr" defTabSz="914400">
              <a:defRPr/>
            </a:pPr>
            <a:r>
              <a:rPr lang="en-CA" sz="1200" dirty="0"/>
              <a:t>Image source: </a:t>
            </a:r>
            <a:r>
              <a:rPr lang="en-CA" sz="1200" dirty="0">
                <a:hlinkClick r:id="rId3"/>
              </a:rPr>
              <a:t>https://www.intechopen.com/books/artificial-neural-networks-architectures-and-applications/applying-artificial-neural-network-hadron-hadron-collisions-at-lhc</a:t>
            </a:r>
            <a:endParaRPr lang="en-CA" sz="1200" dirty="0"/>
          </a:p>
        </p:txBody>
      </p:sp>
    </p:spTree>
    <p:extLst>
      <p:ext uri="{BB962C8B-B14F-4D97-AF65-F5344CB8AC3E}">
        <p14:creationId xmlns:p14="http://schemas.microsoft.com/office/powerpoint/2010/main" val="3872548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Title 219"/>
          <p:cNvSpPr>
            <a:spLocks noGrp="1"/>
          </p:cNvSpPr>
          <p:nvPr>
            <p:ph type="title"/>
          </p:nvPr>
        </p:nvSpPr>
        <p:spPr>
          <a:xfrm>
            <a:off x="839787" y="457200"/>
            <a:ext cx="6629351" cy="1600200"/>
          </a:xfrm>
        </p:spPr>
        <p:txBody>
          <a:bodyPr>
            <a:noAutofit/>
          </a:bodyPr>
          <a:lstStyle/>
          <a:p>
            <a:r>
              <a:rPr lang="en-US" sz="4400" dirty="0"/>
              <a:t>Neural networks</a:t>
            </a:r>
            <a:endParaRPr lang="en-GB" sz="4400" dirty="0"/>
          </a:p>
        </p:txBody>
      </p:sp>
      <p:sp>
        <p:nvSpPr>
          <p:cNvPr id="3" name="Text Placeholder 2"/>
          <p:cNvSpPr>
            <a:spLocks noGrp="1"/>
          </p:cNvSpPr>
          <p:nvPr>
            <p:ph type="body" sz="half" idx="2"/>
          </p:nvPr>
        </p:nvSpPr>
        <p:spPr>
          <a:xfrm>
            <a:off x="839788" y="2451100"/>
            <a:ext cx="6930833" cy="3844597"/>
          </a:xfrm>
        </p:spPr>
        <p:txBody>
          <a:bodyPr>
            <a:noAutofit/>
          </a:bodyPr>
          <a:lstStyle/>
          <a:p>
            <a:pPr>
              <a:lnSpc>
                <a:spcPct val="100000"/>
              </a:lnSpc>
              <a:spcBef>
                <a:spcPts val="1800"/>
              </a:spcBef>
            </a:pPr>
            <a:r>
              <a:rPr lang="en-US" sz="1800" dirty="0"/>
              <a:t>Chains of parameterized linear transforms (e.g., multiply weight, add bias) followed by non-linear functions (</a:t>
            </a:r>
            <a:r>
              <a:rPr lang="el-GR" sz="1800" dirty="0"/>
              <a:t>σ</a:t>
            </a:r>
            <a:r>
              <a:rPr lang="en-US" sz="1800" dirty="0"/>
              <a:t>)</a:t>
            </a:r>
          </a:p>
          <a:p>
            <a:pPr>
              <a:lnSpc>
                <a:spcPct val="100000"/>
              </a:lnSpc>
              <a:spcBef>
                <a:spcPts val="1800"/>
              </a:spcBef>
            </a:pPr>
            <a:endParaRPr lang="en-US" sz="1800" dirty="0"/>
          </a:p>
          <a:p>
            <a:pPr>
              <a:lnSpc>
                <a:spcPct val="100000"/>
              </a:lnSpc>
              <a:spcBef>
                <a:spcPts val="1800"/>
              </a:spcBef>
            </a:pPr>
            <a:r>
              <a:rPr lang="en-US" sz="1800" dirty="0"/>
              <a:t>    Popular choices for </a:t>
            </a:r>
            <a:r>
              <a:rPr lang="el-GR" sz="1800" dirty="0"/>
              <a:t>σ</a:t>
            </a:r>
            <a:r>
              <a:rPr lang="en-US" sz="1800" dirty="0"/>
              <a:t>:</a:t>
            </a:r>
          </a:p>
          <a:p>
            <a:pPr>
              <a:lnSpc>
                <a:spcPct val="100000"/>
              </a:lnSpc>
              <a:spcBef>
                <a:spcPts val="1800"/>
              </a:spcBef>
            </a:pPr>
            <a:endParaRPr lang="en-US" sz="1800" dirty="0"/>
          </a:p>
          <a:p>
            <a:pPr>
              <a:lnSpc>
                <a:spcPct val="100000"/>
              </a:lnSpc>
              <a:spcBef>
                <a:spcPts val="1800"/>
              </a:spcBef>
            </a:pPr>
            <a:r>
              <a:rPr lang="en-US" sz="1800" dirty="0"/>
              <a:t>Parameters trained using backpropagation</a:t>
            </a:r>
          </a:p>
          <a:p>
            <a:pPr>
              <a:lnSpc>
                <a:spcPct val="100000"/>
              </a:lnSpc>
              <a:spcBef>
                <a:spcPts val="1800"/>
              </a:spcBef>
            </a:pPr>
            <a:r>
              <a:rPr lang="en-US" sz="1800" dirty="0"/>
              <a:t>E2E training over millions of samples in batched mode</a:t>
            </a:r>
          </a:p>
          <a:p>
            <a:pPr>
              <a:lnSpc>
                <a:spcPct val="100000"/>
              </a:lnSpc>
              <a:spcBef>
                <a:spcPts val="1800"/>
              </a:spcBef>
            </a:pPr>
            <a:r>
              <a:rPr lang="en-US" sz="1800" dirty="0"/>
              <a:t>Many choices of architecture and hyper-parameters</a:t>
            </a:r>
          </a:p>
        </p:txBody>
      </p:sp>
      <p:sp>
        <p:nvSpPr>
          <p:cNvPr id="4" name="Rounded Rectangle 3"/>
          <p:cNvSpPr/>
          <p:nvPr/>
        </p:nvSpPr>
        <p:spPr>
          <a:xfrm>
            <a:off x="8827430" y="4225802"/>
            <a:ext cx="1872319" cy="711429"/>
          </a:xfrm>
          <a:prstGeom prst="roundRect">
            <a:avLst/>
          </a:prstGeom>
          <a:solidFill>
            <a:schemeClr val="bg1"/>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Non-linearity</a:t>
            </a:r>
            <a:endParaRPr kumimoji="0" lang="en-GB" sz="18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8827430" y="6208987"/>
            <a:ext cx="1872319" cy="268013"/>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Input</a:t>
            </a:r>
            <a:endParaRPr kumimoji="0" lang="en-GB" sz="16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8827430" y="5242033"/>
            <a:ext cx="1872319" cy="662152"/>
          </a:xfrm>
          <a:prstGeom prst="rect">
            <a:avLst/>
          </a:prstGeom>
          <a:solidFill>
            <a:schemeClr val="bg1"/>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Linear transform</a:t>
            </a:r>
            <a:endParaRPr kumimoji="0" lang="en-GB" sz="1800" b="0" i="0" u="none" strike="noStrike" kern="0" cap="none" spc="0" normalizeH="0" baseline="0" noProof="0" dirty="0">
              <a:ln>
                <a:noFill/>
              </a:ln>
              <a:solidFill>
                <a:sysClr val="windowText" lastClr="000000"/>
              </a:solidFill>
              <a:effectLst/>
              <a:uLnTx/>
              <a:uFillTx/>
            </a:endParaRPr>
          </a:p>
        </p:txBody>
      </p:sp>
      <p:cxnSp>
        <p:nvCxnSpPr>
          <p:cNvPr id="9" name="Straight Arrow Connector 8"/>
          <p:cNvCxnSpPr>
            <a:stCxn id="6" idx="0"/>
            <a:endCxn id="7" idx="2"/>
          </p:cNvCxnSpPr>
          <p:nvPr/>
        </p:nvCxnSpPr>
        <p:spPr>
          <a:xfrm flipV="1">
            <a:off x="9763590" y="5904185"/>
            <a:ext cx="0" cy="304802"/>
          </a:xfrm>
          <a:prstGeom prst="straightConnector1">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7" idx="0"/>
            <a:endCxn id="4" idx="2"/>
          </p:cNvCxnSpPr>
          <p:nvPr/>
        </p:nvCxnSpPr>
        <p:spPr>
          <a:xfrm flipV="1">
            <a:off x="9763590" y="4937231"/>
            <a:ext cx="0" cy="304802"/>
          </a:xfrm>
          <a:prstGeom prst="straightConnector1">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65" name="Rounded Rectangle 64"/>
          <p:cNvSpPr/>
          <p:nvPr/>
        </p:nvSpPr>
        <p:spPr>
          <a:xfrm>
            <a:off x="8827430" y="2242617"/>
            <a:ext cx="1872319" cy="711429"/>
          </a:xfrm>
          <a:prstGeom prst="roundRect">
            <a:avLst/>
          </a:prstGeom>
          <a:solidFill>
            <a:schemeClr val="bg1"/>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Non-linearity</a:t>
            </a:r>
            <a:endParaRPr kumimoji="0" lang="en-GB" sz="1800" b="0" i="0" u="none" strike="noStrike" kern="0" cap="none" spc="0" normalizeH="0" baseline="0" noProof="0" dirty="0">
              <a:ln>
                <a:noFill/>
              </a:ln>
              <a:solidFill>
                <a:sysClr val="windowText" lastClr="000000"/>
              </a:solidFill>
              <a:effectLst/>
              <a:uLnTx/>
              <a:uFillTx/>
            </a:endParaRPr>
          </a:p>
        </p:txBody>
      </p:sp>
      <p:sp>
        <p:nvSpPr>
          <p:cNvPr id="66" name="Rectangle 65"/>
          <p:cNvSpPr/>
          <p:nvPr/>
        </p:nvSpPr>
        <p:spPr>
          <a:xfrm>
            <a:off x="8827430" y="3258848"/>
            <a:ext cx="1872319" cy="662152"/>
          </a:xfrm>
          <a:prstGeom prst="rect">
            <a:avLst/>
          </a:prstGeom>
          <a:solidFill>
            <a:schemeClr val="bg1"/>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Linear transform</a:t>
            </a:r>
            <a:endParaRPr kumimoji="0" lang="en-GB" sz="1800" b="0" i="0" u="none" strike="noStrike" kern="0" cap="none" spc="0" normalizeH="0" baseline="0" noProof="0" dirty="0">
              <a:ln>
                <a:noFill/>
              </a:ln>
              <a:solidFill>
                <a:sysClr val="windowText" lastClr="000000"/>
              </a:solidFill>
              <a:effectLst/>
              <a:uLnTx/>
              <a:uFillTx/>
            </a:endParaRPr>
          </a:p>
        </p:txBody>
      </p:sp>
      <p:cxnSp>
        <p:nvCxnSpPr>
          <p:cNvPr id="67" name="Straight Arrow Connector 66"/>
          <p:cNvCxnSpPr>
            <a:stCxn id="4" idx="0"/>
            <a:endCxn id="66" idx="2"/>
          </p:cNvCxnSpPr>
          <p:nvPr/>
        </p:nvCxnSpPr>
        <p:spPr>
          <a:xfrm flipV="1">
            <a:off x="9763590" y="3921000"/>
            <a:ext cx="0" cy="304802"/>
          </a:xfrm>
          <a:prstGeom prst="straightConnector1">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66" idx="0"/>
            <a:endCxn id="65" idx="2"/>
          </p:cNvCxnSpPr>
          <p:nvPr/>
        </p:nvCxnSpPr>
        <p:spPr>
          <a:xfrm flipV="1">
            <a:off x="9763590" y="2954046"/>
            <a:ext cx="0" cy="304802"/>
          </a:xfrm>
          <a:prstGeom prst="straightConnector1">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65" idx="0"/>
            <a:endCxn id="75" idx="2"/>
          </p:cNvCxnSpPr>
          <p:nvPr/>
        </p:nvCxnSpPr>
        <p:spPr>
          <a:xfrm flipV="1">
            <a:off x="9763590" y="1937815"/>
            <a:ext cx="0" cy="304802"/>
          </a:xfrm>
          <a:prstGeom prst="straightConnector1">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a:xfrm>
            <a:off x="8827430" y="1669802"/>
            <a:ext cx="1872319" cy="268013"/>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Predicted output</a:t>
            </a:r>
            <a:endParaRPr kumimoji="0" lang="en-GB" sz="1600" b="0" i="0" u="none" strike="noStrike" kern="0" cap="none" spc="0" normalizeH="0" baseline="0" noProof="0" dirty="0">
              <a:ln>
                <a:noFill/>
              </a:ln>
              <a:solidFill>
                <a:sysClr val="windowText" lastClr="000000"/>
              </a:solidFill>
              <a:effectLst/>
              <a:uLnTx/>
              <a:uFillTx/>
            </a:endParaRPr>
          </a:p>
        </p:txBody>
      </p:sp>
      <p:cxnSp>
        <p:nvCxnSpPr>
          <p:cNvPr id="26" name="Straight Connector 25"/>
          <p:cNvCxnSpPr/>
          <p:nvPr/>
        </p:nvCxnSpPr>
        <p:spPr>
          <a:xfrm>
            <a:off x="8509071" y="1691911"/>
            <a:ext cx="234950" cy="0"/>
          </a:xfrm>
          <a:prstGeom prst="line">
            <a:avLst/>
          </a:prstGeom>
          <a:ln w="12700">
            <a:solidFill>
              <a:schemeClr val="tx1">
                <a:lumMod val="65000"/>
                <a:lumOff val="3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8509071" y="6465920"/>
            <a:ext cx="234950" cy="0"/>
          </a:xfrm>
          <a:prstGeom prst="line">
            <a:avLst/>
          </a:prstGeom>
          <a:ln w="12700">
            <a:solidFill>
              <a:schemeClr val="tx1">
                <a:lumMod val="65000"/>
                <a:lumOff val="3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V="1">
            <a:off x="8621053" y="1691912"/>
            <a:ext cx="2343" cy="4782743"/>
          </a:xfrm>
          <a:prstGeom prst="straightConnector1">
            <a:avLst/>
          </a:prstGeom>
          <a:ln w="12700">
            <a:solidFill>
              <a:schemeClr val="tx1">
                <a:lumMod val="65000"/>
                <a:lumOff val="3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33" name="TextBox 232"/>
          <p:cNvSpPr txBox="1"/>
          <p:nvPr/>
        </p:nvSpPr>
        <p:spPr>
          <a:xfrm rot="16200000">
            <a:off x="7880089" y="3929394"/>
            <a:ext cx="1162559"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forward pass</a:t>
            </a:r>
            <a:endParaRPr kumimoji="0" lang="en-GB" sz="1400" b="0" i="0" u="none" strike="noStrike" kern="0" cap="none" spc="0" normalizeH="0" baseline="0" noProof="0" dirty="0">
              <a:ln>
                <a:noFill/>
              </a:ln>
              <a:solidFill>
                <a:sysClr val="windowText" lastClr="000000"/>
              </a:solidFill>
              <a:effectLst/>
              <a:uLnTx/>
              <a:uFillTx/>
            </a:endParaRPr>
          </a:p>
        </p:txBody>
      </p:sp>
      <p:sp>
        <p:nvSpPr>
          <p:cNvPr id="99" name="TextBox 98"/>
          <p:cNvSpPr txBox="1"/>
          <p:nvPr/>
        </p:nvSpPr>
        <p:spPr>
          <a:xfrm rot="5400000">
            <a:off x="10385915" y="3929393"/>
            <a:ext cx="1343513"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backward  pass</a:t>
            </a:r>
            <a:endParaRPr kumimoji="0" lang="en-GB" sz="1400" b="0" i="0" u="none" strike="noStrike" kern="0" cap="none" spc="0" normalizeH="0" baseline="0" noProof="0" dirty="0">
              <a:ln>
                <a:noFill/>
              </a:ln>
              <a:solidFill>
                <a:sysClr val="windowText" lastClr="000000"/>
              </a:solidFill>
              <a:effectLst/>
              <a:uLnTx/>
              <a:uFillTx/>
            </a:endParaRPr>
          </a:p>
        </p:txBody>
      </p:sp>
      <p:sp>
        <p:nvSpPr>
          <p:cNvPr id="28" name="Rectangle 27"/>
          <p:cNvSpPr/>
          <p:nvPr/>
        </p:nvSpPr>
        <p:spPr>
          <a:xfrm>
            <a:off x="8827429" y="1007650"/>
            <a:ext cx="1872319" cy="268013"/>
          </a:xfrm>
          <a:prstGeom prst="rect">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Expected output</a:t>
            </a:r>
            <a:endParaRPr kumimoji="0" lang="en-GB" sz="1600" b="0" i="0" u="none" strike="noStrike" kern="0" cap="none" spc="0" normalizeH="0" baseline="0" noProof="0" dirty="0">
              <a:ln>
                <a:noFill/>
              </a:ln>
              <a:solidFill>
                <a:sysClr val="windowText" lastClr="000000"/>
              </a:solidFill>
              <a:effectLst/>
              <a:uLnTx/>
              <a:uFillTx/>
            </a:endParaRPr>
          </a:p>
        </p:txBody>
      </p:sp>
      <p:cxnSp>
        <p:nvCxnSpPr>
          <p:cNvPr id="42" name="Straight Arrow Connector 41"/>
          <p:cNvCxnSpPr>
            <a:stCxn id="75" idx="0"/>
            <a:endCxn id="28" idx="2"/>
          </p:cNvCxnSpPr>
          <p:nvPr/>
        </p:nvCxnSpPr>
        <p:spPr>
          <a:xfrm flipH="1" flipV="1">
            <a:off x="9763589" y="1275663"/>
            <a:ext cx="1" cy="394139"/>
          </a:xfrm>
          <a:prstGeom prst="straightConnector1">
            <a:avLst/>
          </a:prstGeom>
          <a:ln w="12700">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9090860" y="1275663"/>
            <a:ext cx="567490" cy="369332"/>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loss</a:t>
            </a:r>
            <a:endParaRPr kumimoji="0" lang="en-GB" sz="1800" b="0" i="0" u="none" strike="noStrike" kern="0" cap="none" spc="0" normalizeH="0" baseline="0" noProof="0" dirty="0">
              <a:ln>
                <a:noFill/>
              </a:ln>
              <a:solidFill>
                <a:sysClr val="windowText" lastClr="000000"/>
              </a:solidFill>
              <a:effectLst/>
              <a:uLnTx/>
              <a:uFillTx/>
            </a:endParaRPr>
          </a:p>
        </p:txBody>
      </p:sp>
      <p:cxnSp>
        <p:nvCxnSpPr>
          <p:cNvPr id="94" name="Straight Connector 93"/>
          <p:cNvCxnSpPr/>
          <p:nvPr/>
        </p:nvCxnSpPr>
        <p:spPr>
          <a:xfrm rot="10800000">
            <a:off x="10786308" y="6210615"/>
            <a:ext cx="234950" cy="0"/>
          </a:xfrm>
          <a:prstGeom prst="line">
            <a:avLst/>
          </a:prstGeom>
          <a:ln w="12700">
            <a:solidFill>
              <a:schemeClr val="tx1">
                <a:lumMod val="65000"/>
                <a:lumOff val="3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10699748" y="1345111"/>
            <a:ext cx="0" cy="230435"/>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9" name="Elbow Connector 28"/>
          <p:cNvCxnSpPr/>
          <p:nvPr/>
        </p:nvCxnSpPr>
        <p:spPr>
          <a:xfrm rot="16200000" flipH="1">
            <a:off x="8427437" y="3732643"/>
            <a:ext cx="4748658" cy="204032"/>
          </a:xfrm>
          <a:prstGeom prst="bentConnector3">
            <a:avLst>
              <a:gd name="adj1" fmla="val 22"/>
            </a:avLst>
          </a:prstGeom>
          <a:ln w="12700">
            <a:solidFill>
              <a:schemeClr val="tx1">
                <a:lumMod val="65000"/>
                <a:lumOff val="35000"/>
              </a:schemeClr>
            </a:solidFill>
            <a:prstDash val="dash"/>
            <a:tailEnd type="arrow"/>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3739466" y="3513374"/>
            <a:ext cx="3031547" cy="868159"/>
            <a:chOff x="2092058" y="3091707"/>
            <a:chExt cx="3031547" cy="868159"/>
          </a:xfrm>
        </p:grpSpPr>
        <p:grpSp>
          <p:nvGrpSpPr>
            <p:cNvPr id="11" name="Group 10"/>
            <p:cNvGrpSpPr/>
            <p:nvPr/>
          </p:nvGrpSpPr>
          <p:grpSpPr>
            <a:xfrm>
              <a:off x="2092058" y="3091707"/>
              <a:ext cx="1150883" cy="868159"/>
              <a:chOff x="2092058" y="3081878"/>
              <a:chExt cx="1150883" cy="868159"/>
            </a:xfrm>
          </p:grpSpPr>
          <p:grpSp>
            <p:nvGrpSpPr>
              <p:cNvPr id="8" name="Group 7"/>
              <p:cNvGrpSpPr/>
              <p:nvPr/>
            </p:nvGrpSpPr>
            <p:grpSpPr>
              <a:xfrm>
                <a:off x="2092058" y="3081878"/>
                <a:ext cx="1150883" cy="591161"/>
                <a:chOff x="2050016" y="-571501"/>
                <a:chExt cx="1150883" cy="591161"/>
              </a:xfrm>
            </p:grpSpPr>
            <p:sp>
              <p:nvSpPr>
                <p:cNvPr id="2" name="Rectangle 1"/>
                <p:cNvSpPr/>
                <p:nvPr/>
              </p:nvSpPr>
              <p:spPr>
                <a:xfrm>
                  <a:off x="2050016" y="-571501"/>
                  <a:ext cx="1150883" cy="5911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pic>
              <p:nvPicPr>
                <p:cNvPr id="1026" name="Picture 2" descr="Activation tanh.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0016" y="-551841"/>
                  <a:ext cx="1143000" cy="571501"/>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p:cNvSpPr txBox="1"/>
              <p:nvPr/>
            </p:nvSpPr>
            <p:spPr>
              <a:xfrm>
                <a:off x="2339093" y="3673038"/>
                <a:ext cx="656896"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ysClr val="windowText" lastClr="000000"/>
                    </a:solidFill>
                    <a:effectLst/>
                    <a:uLnTx/>
                    <a:uFillTx/>
                  </a:rPr>
                  <a:t>Tanh</a:t>
                </a:r>
                <a:endParaRPr kumimoji="0" lang="en-GB" sz="1200" b="0" i="0" u="none" strike="noStrike" kern="0" cap="none" spc="0" normalizeH="0" baseline="0" noProof="0" dirty="0">
                  <a:ln>
                    <a:noFill/>
                  </a:ln>
                  <a:solidFill>
                    <a:sysClr val="windowText" lastClr="000000"/>
                  </a:solidFill>
                  <a:effectLst/>
                  <a:uLnTx/>
                  <a:uFillTx/>
                </a:endParaRPr>
              </a:p>
            </p:txBody>
          </p:sp>
        </p:grpSp>
        <p:grpSp>
          <p:nvGrpSpPr>
            <p:cNvPr id="12" name="Group 11"/>
            <p:cNvGrpSpPr/>
            <p:nvPr/>
          </p:nvGrpSpPr>
          <p:grpSpPr>
            <a:xfrm>
              <a:off x="3972722" y="3091707"/>
              <a:ext cx="1150883" cy="858330"/>
              <a:chOff x="3972722" y="3091707"/>
              <a:chExt cx="1150883" cy="858330"/>
            </a:xfrm>
          </p:grpSpPr>
          <p:grpSp>
            <p:nvGrpSpPr>
              <p:cNvPr id="5" name="Group 4"/>
              <p:cNvGrpSpPr/>
              <p:nvPr/>
            </p:nvGrpSpPr>
            <p:grpSpPr>
              <a:xfrm>
                <a:off x="3972722" y="3091707"/>
                <a:ext cx="1150883" cy="591161"/>
                <a:chOff x="3432127" y="-532064"/>
                <a:chExt cx="1150883" cy="591161"/>
              </a:xfrm>
            </p:grpSpPr>
            <p:sp>
              <p:nvSpPr>
                <p:cNvPr id="30" name="Rectangle 29"/>
                <p:cNvSpPr/>
                <p:nvPr/>
              </p:nvSpPr>
              <p:spPr>
                <a:xfrm>
                  <a:off x="3432127" y="-532064"/>
                  <a:ext cx="1150883" cy="5911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pic>
              <p:nvPicPr>
                <p:cNvPr id="1028" name="Picture 4" descr="Activation rectified linear.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2127" y="-522234"/>
                  <a:ext cx="1143000" cy="571501"/>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TextBox 33"/>
              <p:cNvSpPr txBox="1"/>
              <p:nvPr/>
            </p:nvSpPr>
            <p:spPr>
              <a:xfrm>
                <a:off x="4215774" y="3673038"/>
                <a:ext cx="656896"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ysClr val="windowText" lastClr="000000"/>
                    </a:solidFill>
                    <a:effectLst/>
                    <a:uLnTx/>
                    <a:uFillTx/>
                  </a:rPr>
                  <a:t>ReLU</a:t>
                </a:r>
                <a:endParaRPr kumimoji="0" lang="en-GB" sz="1200" b="0" i="0" u="none" strike="noStrike" kern="0" cap="none" spc="0" normalizeH="0" baseline="0" noProof="0" dirty="0">
                  <a:ln>
                    <a:noFill/>
                  </a:ln>
                  <a:solidFill>
                    <a:sysClr val="windowText" lastClr="000000"/>
                  </a:solidFill>
                  <a:effectLst/>
                  <a:uLnTx/>
                  <a:uFillTx/>
                </a:endParaRPr>
              </a:p>
            </p:txBody>
          </p:sp>
        </p:grpSp>
      </p:grpSp>
    </p:spTree>
    <p:extLst>
      <p:ext uri="{BB962C8B-B14F-4D97-AF65-F5344CB8AC3E}">
        <p14:creationId xmlns:p14="http://schemas.microsoft.com/office/powerpoint/2010/main" val="423344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281C3-0891-49D9-9E11-D4FBD6286B39}"/>
              </a:ext>
            </a:extLst>
          </p:cNvPr>
          <p:cNvSpPr>
            <a:spLocks noGrp="1"/>
          </p:cNvSpPr>
          <p:nvPr>
            <p:ph type="title"/>
          </p:nvPr>
        </p:nvSpPr>
        <p:spPr>
          <a:xfrm>
            <a:off x="1184413" y="2713349"/>
            <a:ext cx="3856037" cy="2232580"/>
          </a:xfrm>
        </p:spPr>
        <p:txBody>
          <a:bodyPr anchor="ctr">
            <a:normAutofit/>
          </a:bodyPr>
          <a:lstStyle/>
          <a:p>
            <a:r>
              <a:rPr lang="en-US" sz="4000" dirty="0"/>
              <a:t>Basic machine learning tasks</a:t>
            </a:r>
            <a:endParaRPr lang="en-GB" sz="4000" dirty="0"/>
          </a:p>
        </p:txBody>
      </p:sp>
      <p:grpSp>
        <p:nvGrpSpPr>
          <p:cNvPr id="9" name="Group 8">
            <a:extLst>
              <a:ext uri="{FF2B5EF4-FFF2-40B4-BE49-F238E27FC236}">
                <a16:creationId xmlns:a16="http://schemas.microsoft.com/office/drawing/2014/main" id="{5D47D89B-203C-4611-ABC1-B5DC1984EEDF}"/>
              </a:ext>
            </a:extLst>
          </p:cNvPr>
          <p:cNvGrpSpPr/>
          <p:nvPr/>
        </p:nvGrpSpPr>
        <p:grpSpPr>
          <a:xfrm>
            <a:off x="5495748" y="1320065"/>
            <a:ext cx="5665589" cy="5019147"/>
            <a:chOff x="3827203" y="1746970"/>
            <a:chExt cx="5665589" cy="5019147"/>
          </a:xfrm>
        </p:grpSpPr>
        <p:pic>
          <p:nvPicPr>
            <p:cNvPr id="10" name="Picture 9">
              <a:extLst>
                <a:ext uri="{FF2B5EF4-FFF2-40B4-BE49-F238E27FC236}">
                  <a16:creationId xmlns:a16="http://schemas.microsoft.com/office/drawing/2014/main" id="{6D8D77E2-796F-467E-86DB-C2C68FB1EB27}"/>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r="36746"/>
            <a:stretch/>
          </p:blipFill>
          <p:spPr>
            <a:xfrm>
              <a:off x="3827203" y="1746970"/>
              <a:ext cx="5571321" cy="5019147"/>
            </a:xfrm>
            <a:prstGeom prst="rect">
              <a:avLst/>
            </a:prstGeom>
          </p:spPr>
        </p:pic>
        <p:pic>
          <p:nvPicPr>
            <p:cNvPr id="11" name="Picture 10">
              <a:extLst>
                <a:ext uri="{FF2B5EF4-FFF2-40B4-BE49-F238E27FC236}">
                  <a16:creationId xmlns:a16="http://schemas.microsoft.com/office/drawing/2014/main" id="{E75BE90D-2E80-44D7-921C-F0828AF7C05E}"/>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61524" t="89967" r="26757"/>
            <a:stretch/>
          </p:blipFill>
          <p:spPr>
            <a:xfrm>
              <a:off x="7565010" y="6239482"/>
              <a:ext cx="1032235" cy="503577"/>
            </a:xfrm>
            <a:prstGeom prst="rect">
              <a:avLst/>
            </a:prstGeom>
          </p:spPr>
        </p:pic>
        <p:sp>
          <p:nvSpPr>
            <p:cNvPr id="12" name="Rectangle 11">
              <a:extLst>
                <a:ext uri="{FF2B5EF4-FFF2-40B4-BE49-F238E27FC236}">
                  <a16:creationId xmlns:a16="http://schemas.microsoft.com/office/drawing/2014/main" id="{821A5F62-E9EC-4E82-A9DE-4C47FE25553B}"/>
                </a:ext>
              </a:extLst>
            </p:cNvPr>
            <p:cNvSpPr/>
            <p:nvPr/>
          </p:nvSpPr>
          <p:spPr>
            <a:xfrm>
              <a:off x="9280689" y="6433794"/>
              <a:ext cx="212103" cy="2498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6483433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ll about Segoe">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80e4e447-6aa7-4de8-9e79-5ab83cb4e1c7"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D515FE5575855479425EBEBB2E20AFF" ma:contentTypeVersion="15" ma:contentTypeDescription="Create a new document." ma:contentTypeScope="" ma:versionID="c01461e475da81dc6acb1758b01243ba">
  <xsd:schema xmlns:xsd="http://www.w3.org/2001/XMLSchema" xmlns:xs="http://www.w3.org/2001/XMLSchema" xmlns:p="http://schemas.microsoft.com/office/2006/metadata/properties" xmlns:ns1="http://schemas.microsoft.com/sharepoint/v3" xmlns:ns3="64db2643-3afb-443a-9bb9-d9882e57015c" xmlns:ns4="80e4e447-6aa7-4de8-9e79-5ab83cb4e1c7" targetNamespace="http://schemas.microsoft.com/office/2006/metadata/properties" ma:root="true" ma:fieldsID="097f067364ccd70e0594afdd2d54d195" ns1:_="" ns3:_="" ns4:_="">
    <xsd:import namespace="http://schemas.microsoft.com/sharepoint/v3"/>
    <xsd:import namespace="64db2643-3afb-443a-9bb9-d9882e57015c"/>
    <xsd:import namespace="80e4e447-6aa7-4de8-9e79-5ab83cb4e1c7"/>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1:_ip_UnifiedCompliancePolicyProperties" minOccurs="0"/>
                <xsd:element ref="ns1:_ip_UnifiedCompliancePolicyUIAction" minOccurs="0"/>
                <xsd:element ref="ns4:MediaServiceAutoTags" minOccurs="0"/>
                <xsd:element ref="ns4:MediaServiceOCR" minOccurs="0"/>
                <xsd:element ref="ns4:MediaServiceAutoKeyPoints" minOccurs="0"/>
                <xsd:element ref="ns4:MediaServiceKeyPoints"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4db2643-3afb-443a-9bb9-d9882e57015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80e4e447-6aa7-4de8-9e79-5ab83cb4e1c7"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fals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BCCF990-CEAE-4A75-8F2F-51FDEB83DE9D}">
  <ds:schemaRefs>
    <ds:schemaRef ds:uri="http://purl.org/dc/dcmitype/"/>
    <ds:schemaRef ds:uri="http://schemas.microsoft.com/office/2006/documentManagement/types"/>
    <ds:schemaRef ds:uri="http://schemas.microsoft.com/office/2006/metadata/properties"/>
    <ds:schemaRef ds:uri="http://purl.org/dc/terms/"/>
    <ds:schemaRef ds:uri="http://www.w3.org/XML/1998/namespace"/>
    <ds:schemaRef ds:uri="http://schemas.microsoft.com/office/infopath/2007/PartnerControls"/>
    <ds:schemaRef ds:uri="http://schemas.openxmlformats.org/package/2006/metadata/core-properties"/>
    <ds:schemaRef ds:uri="80e4e447-6aa7-4de8-9e79-5ab83cb4e1c7"/>
    <ds:schemaRef ds:uri="64db2643-3afb-443a-9bb9-d9882e57015c"/>
    <ds:schemaRef ds:uri="http://schemas.microsoft.com/sharepoint/v3"/>
    <ds:schemaRef ds:uri="http://purl.org/dc/elements/1.1/"/>
  </ds:schemaRefs>
</ds:datastoreItem>
</file>

<file path=customXml/itemProps2.xml><?xml version="1.0" encoding="utf-8"?>
<ds:datastoreItem xmlns:ds="http://schemas.openxmlformats.org/officeDocument/2006/customXml" ds:itemID="{8482DE24-41B4-4555-896F-A620B918BF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4db2643-3afb-443a-9bb9-d9882e57015c"/>
    <ds:schemaRef ds:uri="80e4e447-6aa7-4de8-9e79-5ab83cb4e1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5F837AE-D8F3-41C7-BD82-269C6F065EC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186</TotalTime>
  <Words>3077</Words>
  <Application>Microsoft Office PowerPoint</Application>
  <PresentationFormat>Widescreen</PresentationFormat>
  <Paragraphs>353</Paragraphs>
  <Slides>44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Cambria Math</vt:lpstr>
      <vt:lpstr>Segoe UI</vt:lpstr>
      <vt:lpstr>Segoe UI Light</vt:lpstr>
      <vt:lpstr>Segoe WP</vt:lpstr>
      <vt:lpstr>Office Theme</vt:lpstr>
      <vt:lpstr>Neural Learning to Rank</vt:lpstr>
      <vt:lpstr>Reading material</vt:lpstr>
      <vt:lpstr>Agenda</vt:lpstr>
      <vt:lpstr>A gentle introduction to neural networks</vt:lpstr>
      <vt:lpstr>Vectors, matrices, and tensors</vt:lpstr>
      <vt:lpstr>PowerPoint Presentation</vt:lpstr>
      <vt:lpstr>Supervised learning</vt:lpstr>
      <vt:lpstr>Neural networks</vt:lpstr>
      <vt:lpstr>Basic machine learning tasks</vt:lpstr>
      <vt:lpstr>Squared loss</vt:lpstr>
      <vt:lpstr>The softmax function</vt:lpstr>
      <vt:lpstr>Cross entropy</vt:lpstr>
      <vt:lpstr>Cross entropy with softmax loss</vt:lpstr>
      <vt:lpstr>Gradient Descent</vt:lpstr>
      <vt:lpstr>Gradient Descent</vt:lpstr>
      <vt:lpstr>Gradient Descent</vt:lpstr>
      <vt:lpstr>Gradient Descent</vt:lpstr>
      <vt:lpstr>Gradient Descent</vt:lpstr>
      <vt:lpstr>Gradient Descent</vt:lpstr>
      <vt:lpstr>Gradient Descent</vt:lpstr>
      <vt:lpstr>Gradient Descent</vt:lpstr>
      <vt:lpstr>Exercise</vt:lpstr>
      <vt:lpstr>Computation Networks</vt:lpstr>
      <vt:lpstr>Questions?</vt:lpstr>
      <vt:lpstr>The fundamentals of learning to rank</vt:lpstr>
      <vt:lpstr>Most information retrieval (IR) systems present a ranked list of retrieved artifacts</vt:lpstr>
      <vt:lpstr>Learning to Rank (LTR)</vt:lpstr>
      <vt:lpstr>Problem formulation</vt:lpstr>
      <vt:lpstr>Why is ranking challenging?</vt:lpstr>
      <vt:lpstr>Features</vt:lpstr>
      <vt:lpstr>Features</vt:lpstr>
      <vt:lpstr>Approaches</vt:lpstr>
      <vt:lpstr>Pointwise objectives</vt:lpstr>
      <vt:lpstr>Pointwise objectives</vt:lpstr>
      <vt:lpstr>Pairwise objectives</vt:lpstr>
      <vt:lpstr>Pairwise objectives</vt:lpstr>
      <vt:lpstr>A generalized cross-entropy loss</vt:lpstr>
      <vt:lpstr>PowerPoint Presentation</vt:lpstr>
      <vt:lpstr>Listwise objectives</vt:lpstr>
      <vt:lpstr>Listwise objectives</vt:lpstr>
      <vt:lpstr>Listwise objectives</vt:lpstr>
      <vt:lpstr>PowerPoint Presentation</vt:lpstr>
      <vt:lpstr>AI &amp; Society</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Learning to Rank</dc:title>
  <dc:creator>Bhaskar Mitra (HE/HIM)</dc:creator>
  <cp:lastModifiedBy>Bhaskar Mitra (HE/HIM)</cp:lastModifiedBy>
  <cp:revision>24</cp:revision>
  <dcterms:created xsi:type="dcterms:W3CDTF">2020-12-01T18:11:04Z</dcterms:created>
  <dcterms:modified xsi:type="dcterms:W3CDTF">2022-05-24T18:49:22Z</dcterms:modified>
</cp:coreProperties>
</file>